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0" r:id="rId1"/>
  </p:sldMasterIdLst>
  <p:notesMasterIdLst>
    <p:notesMasterId r:id="rId22"/>
  </p:notesMasterIdLst>
  <p:handoutMasterIdLst>
    <p:handoutMasterId r:id="rId23"/>
  </p:handoutMasterIdLst>
  <p:sldIdLst>
    <p:sldId id="369" r:id="rId2"/>
    <p:sldId id="508" r:id="rId3"/>
    <p:sldId id="484" r:id="rId4"/>
    <p:sldId id="471" r:id="rId5"/>
    <p:sldId id="479" r:id="rId6"/>
    <p:sldId id="477" r:id="rId7"/>
    <p:sldId id="481" r:id="rId8"/>
    <p:sldId id="483" r:id="rId9"/>
    <p:sldId id="478" r:id="rId10"/>
    <p:sldId id="513" r:id="rId11"/>
    <p:sldId id="515" r:id="rId12"/>
    <p:sldId id="509" r:id="rId13"/>
    <p:sldId id="512" r:id="rId14"/>
    <p:sldId id="511" r:id="rId15"/>
    <p:sldId id="514" r:id="rId16"/>
    <p:sldId id="518" r:id="rId17"/>
    <p:sldId id="503" r:id="rId18"/>
    <p:sldId id="516" r:id="rId19"/>
    <p:sldId id="502" r:id="rId20"/>
    <p:sldId id="380" r:id="rId21"/>
  </p:sldIdLst>
  <p:sldSz cx="9144000" cy="6858000" type="screen4x3"/>
  <p:notesSz cx="9947275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822"/>
    <a:srgbClr val="C05350"/>
    <a:srgbClr val="8166A2"/>
    <a:srgbClr val="C9073E"/>
    <a:srgbClr val="AD239D"/>
    <a:srgbClr val="5AAD39"/>
    <a:srgbClr val="C010A7"/>
    <a:srgbClr val="009242"/>
    <a:srgbClr val="3B1615"/>
    <a:srgbClr val="2F5E8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222" autoAdjust="0"/>
    <p:restoredTop sz="94421" autoAdjust="0"/>
  </p:normalViewPr>
  <p:slideViewPr>
    <p:cSldViewPr>
      <p:cViewPr varScale="1">
        <p:scale>
          <a:sx n="86" d="100"/>
          <a:sy n="86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limovaTN\Documents\&#1057;&#1083;&#1072;&#1081;&#1076;&#1099;\&#1056;&#1072;&#1089;&#1093;&#1086;&#1076;&#1099;_202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1;&#1070;&#1044;&#1046;&#1045;&#1058;%202019-2021%20&#1075;&#1075;\&#1044;&#1086;&#1093;&#1086;&#1076;&#1099;%20&#1085;&#1072;%202019-2021%20&#1075;&#1075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limovaTN\Documents\&#1057;&#1083;&#1072;&#1081;&#1076;&#1099;\&#1056;&#1072;&#1089;&#1093;&#1086;&#1076;&#1099;_202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limovaTN\Documents\&#1057;&#1083;&#1072;&#1081;&#1076;&#1099;\&#1056;&#1072;&#1089;&#1093;&#1086;&#1076;&#1099;_202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limovaTN\Documents\&#1057;&#1083;&#1072;&#1081;&#1076;&#1099;\&#1056;&#1072;&#1089;&#1093;&#1086;&#1076;&#1099;_2021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dc1\deps\&#1050;&#1072;&#1085;&#1094;&#1077;&#1083;&#1103;&#1088;&#1080;&#1103;\1%20&#1057;&#1074;&#1080;&#1089;&#1090;&#1091;&#1085;&#1086;&#1074;%20&#1040;.&#1040;\&#1041;&#1070;&#1044;&#1046;&#1045;&#1058;%202015-2017\&#1055;&#1056;&#1054;&#1045;&#1050;&#1058;%20&#1073;&#1102;&#1076;&#1078;&#1077;&#1090;&#1072;%202015-2017\&#1055;&#1091;&#1073;&#1083;&#1080;&#1095;&#1085;&#1099;&#1077;%20&#1089;&#1083;&#1091;&#1096;&#1072;&#1085;&#1080;&#1103;\&#1043;&#1088;&#1072;&#1092;&#1080;&#1082;&#1080;%20&#1085;&#1072;%20&#1055;&#1057;%20(&#1073;&#1102;&#1076;&#1078;&#1077;&#1090;%202015-2017)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1\deps\&#1050;&#1072;&#1085;&#1094;&#1077;&#1083;&#1103;&#1088;&#1080;&#1103;\1%20&#1057;&#1074;&#1080;&#1089;&#1090;&#1091;&#1085;&#1086;&#1074;%20&#1040;.&#1040;\&#1041;&#1070;&#1044;&#1046;&#1045;&#1058;%202015-2017\&#1055;&#1056;&#1054;&#1045;&#1050;&#1058;%20&#1073;&#1102;&#1076;&#1078;&#1077;&#1090;&#1072;%202015-2017\&#1055;&#1091;&#1073;&#1083;&#1080;&#1095;&#1085;&#1099;&#1077;%20&#1089;&#1083;&#1091;&#1096;&#1072;&#1085;&#1080;&#1103;\&#1043;&#1088;&#1072;&#1092;&#1080;&#1082;&#1080;%20&#1085;&#1072;%20&#1055;&#1057;%20(&#1073;&#1102;&#1076;&#1078;&#1077;&#1090;%202015-2017)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limovaTN\Documents\&#1057;&#1083;&#1072;&#1081;&#1076;&#1099;\&#1056;&#1072;&#1089;&#1093;&#1086;&#1076;&#1099;_202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limovaTN\Documents\&#1057;&#1083;&#1072;&#1081;&#1076;&#1099;\&#1056;&#1072;&#1089;&#1093;&#1086;&#1076;&#1099;_202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limovaTN\Documents\&#1057;&#1083;&#1072;&#1081;&#1076;&#1099;\&#1056;&#1072;&#1089;&#1093;&#1086;&#1076;&#1099;_2021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1;&#1070;&#1044;&#1046;&#1045;&#1058;%202019-2021%20&#1075;&#1075;\&#1044;&#1086;&#1093;&#1086;&#1076;&#1099;%20&#1085;&#1072;%202019-2021%20&#1075;&#1075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1;&#1070;&#1044;&#1046;&#1045;&#1058;%202019-2021%20&#1075;&#1075;\&#1044;&#1086;&#1093;&#1086;&#1076;&#1099;%20&#1085;&#1072;%202019-2021%20&#1075;&#1075;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41;&#1070;&#1044;&#1046;&#1045;&#1058;%202019-2021%20&#1075;&#1075;\&#1044;&#1086;&#1093;&#1086;&#1076;&#1099;%20&#1085;&#1072;%202019-2021%20&#1075;&#1075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1\deps\&#1050;&#1072;&#1085;&#1094;&#1077;&#1083;&#1103;&#1088;&#1080;&#1103;\1%20&#1057;&#1074;&#1080;&#1089;&#1090;&#1091;&#1085;&#1086;&#1074;%20&#1040;.&#1040;\&#1041;&#1070;&#1044;&#1046;&#1045;&#1058;%202015-2017\&#1055;&#1056;&#1054;&#1045;&#1050;&#1058;%20&#1073;&#1102;&#1076;&#1078;&#1077;&#1090;&#1072;%202015-2017\&#1055;&#1091;&#1073;&#1083;&#1080;&#1095;&#1085;&#1099;&#1077;%20&#1089;&#1083;&#1091;&#1096;&#1072;&#1085;&#1080;&#1103;\&#1043;&#1088;&#1072;&#1092;&#1080;&#1082;&#1080;%20&#1085;&#1072;%20&#1055;&#1057;%20(&#1073;&#1102;&#1076;&#1078;&#1077;&#1090;%202015-2017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1;&#1070;&#1044;&#1046;&#1045;&#1058;%202019-2021%20&#1075;&#1075;\&#1044;&#1086;&#1093;&#1086;&#1076;&#1099;%20&#1085;&#1072;%202019-2021%20&#1075;&#1075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1\deps\&#1050;&#1072;&#1085;&#1094;&#1077;&#1083;&#1103;&#1088;&#1080;&#1103;\1%20&#1057;&#1074;&#1080;&#1089;&#1090;&#1091;&#1085;&#1086;&#1074;%20&#1040;.&#1040;\&#1041;&#1070;&#1044;&#1046;&#1045;&#1058;%202015-2017\&#1055;&#1056;&#1054;&#1045;&#1050;&#1058;%20&#1073;&#1102;&#1076;&#1078;&#1077;&#1090;&#1072;%202015-2017\&#1055;&#1091;&#1073;&#1083;&#1080;&#1095;&#1085;&#1099;&#1077;%20&#1089;&#1083;&#1091;&#1096;&#1072;&#1085;&#1080;&#1103;\&#1043;&#1088;&#1072;&#1092;&#1080;&#1082;&#1080;%20&#1085;&#1072;%20&#1055;&#1057;%20(&#1073;&#1102;&#1076;&#1078;&#1077;&#1090;%202015-2017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1;&#1070;&#1044;&#1046;&#1045;&#1058;%202019-2021%20&#1075;&#1075;\&#1044;&#1086;&#1093;&#1086;&#1076;&#1099;%20&#1085;&#1072;%202019-2021%20&#1075;&#1075;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&#1041;&#1070;&#1044;&#1046;&#1045;&#1058;%202019-2021%20&#1075;&#1075;\&#1053;&#1048;&#1060;&#1051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plotArea>
      <c:layout/>
      <c:barChart>
        <c:barDir val="bar"/>
        <c:grouping val="clustered"/>
        <c:ser>
          <c:idx val="0"/>
          <c:order val="0"/>
          <c:tx>
            <c:strRef>
              <c:f>'Основные параметры'!$A$13</c:f>
              <c:strCache>
                <c:ptCount val="1"/>
                <c:pt idx="0">
                  <c:v>Дефицит (профицит)</c:v>
                </c:pt>
              </c:strCache>
            </c:strRef>
          </c:tx>
          <c:dLbls>
            <c:spPr>
              <a:solidFill>
                <a:schemeClr val="accent1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>
                  <a:defRPr sz="1400">
                    <a:solidFill>
                      <a:schemeClr val="lt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'Основные параметры'!$B$12:$D$12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'Основные параметры'!$B$13:$D$13</c:f>
              <c:numCache>
                <c:formatCode>#,##0.0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'Основные параметры'!$A$14</c:f>
              <c:strCache>
                <c:ptCount val="1"/>
                <c:pt idx="0">
                  <c:v>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'Основные параметры'!$B$12:$D$12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'Основные параметры'!$B$14:$D$14</c:f>
              <c:numCache>
                <c:formatCode>#,##0.0</c:formatCode>
                <c:ptCount val="3"/>
                <c:pt idx="0">
                  <c:v>10957.2</c:v>
                </c:pt>
                <c:pt idx="1">
                  <c:v>10862.8</c:v>
                </c:pt>
                <c:pt idx="2">
                  <c:v>7769.5</c:v>
                </c:pt>
              </c:numCache>
            </c:numRef>
          </c:val>
        </c:ser>
        <c:ser>
          <c:idx val="2"/>
          <c:order val="2"/>
          <c:tx>
            <c:strRef>
              <c:f>'Основные параметры'!$A$15</c:f>
              <c:strCache>
                <c:ptCount val="1"/>
                <c:pt idx="0">
                  <c:v>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'Основные параметры'!$B$12:$D$12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'Основные параметры'!$B$15:$D$15</c:f>
              <c:numCache>
                <c:formatCode>#,##0.0</c:formatCode>
                <c:ptCount val="3"/>
                <c:pt idx="0">
                  <c:v>10957.2</c:v>
                </c:pt>
                <c:pt idx="1">
                  <c:v>10862.8</c:v>
                </c:pt>
                <c:pt idx="2">
                  <c:v>7769.5</c:v>
                </c:pt>
              </c:numCache>
            </c:numRef>
          </c:val>
        </c:ser>
        <c:gapWidth val="18"/>
        <c:overlap val="-43"/>
        <c:axId val="53118080"/>
        <c:axId val="53119616"/>
      </c:barChart>
      <c:catAx>
        <c:axId val="53118080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3119616"/>
        <c:crosses val="autoZero"/>
        <c:auto val="1"/>
        <c:lblAlgn val="ctr"/>
        <c:lblOffset val="100"/>
      </c:catAx>
      <c:valAx>
        <c:axId val="53119616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31180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2164308346386057"/>
          <c:y val="0.92519732010759193"/>
          <c:w val="0.81441323429517865"/>
          <c:h val="5.8392538338786486E-2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12"/>
      <c:perspective val="30"/>
    </c:view3D>
    <c:plotArea>
      <c:layout>
        <c:manualLayout>
          <c:layoutTarget val="inner"/>
          <c:xMode val="edge"/>
          <c:yMode val="edge"/>
          <c:x val="0.12270767869260728"/>
          <c:y val="0.20704764193348701"/>
          <c:w val="0.78073046570241456"/>
          <c:h val="0.76326519343891064"/>
        </c:manualLayout>
      </c:layout>
      <c:pie3DChart>
        <c:varyColors val="1"/>
        <c:ser>
          <c:idx val="0"/>
          <c:order val="0"/>
          <c:spPr>
            <a:solidFill>
              <a:srgbClr val="4F81BD">
                <a:alpha val="90000"/>
              </a:srgbClr>
            </a:solidFill>
          </c:spPr>
          <c:explosion val="7"/>
          <c:dPt>
            <c:idx val="0"/>
            <c:explosion val="1"/>
            <c:spPr>
              <a:solidFill>
                <a:srgbClr val="00B0F0">
                  <a:alpha val="9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6A6-46B6-8085-FEB6CDE1B944}"/>
              </c:ext>
            </c:extLst>
          </c:dPt>
          <c:dPt>
            <c:idx val="1"/>
            <c:spPr>
              <a:solidFill>
                <a:srgbClr val="FFC000">
                  <a:alpha val="9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6A6-46B6-8085-FEB6CDE1B944}"/>
              </c:ext>
            </c:extLst>
          </c:dPt>
          <c:dPt>
            <c:idx val="2"/>
            <c:spPr>
              <a:solidFill>
                <a:srgbClr val="FF0000">
                  <a:alpha val="9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6A6-46B6-8085-FEB6CDE1B944}"/>
              </c:ext>
            </c:extLst>
          </c:dPt>
          <c:dPt>
            <c:idx val="3"/>
            <c:spPr>
              <a:solidFill>
                <a:srgbClr val="00B050">
                  <a:alpha val="9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6A6-46B6-8085-FEB6CDE1B944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Доходы от использования имущества
</a:t>
                    </a:r>
                    <a:r>
                      <a:rPr lang="ru-RU" b="0" smtClean="0"/>
                      <a:t>228,6 </a:t>
                    </a:r>
                    <a:r>
                      <a:rPr lang="ru-RU" sz="1200" b="0" i="0" u="none" strike="noStrike" baseline="0" smtClean="0"/>
                      <a:t>млн.рублей</a:t>
                    </a:r>
                    <a:r>
                      <a:rPr lang="ru-RU" b="0"/>
                      <a:t>
44,8%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Доходы от продажи имущества
</a:t>
                    </a:r>
                    <a:r>
                      <a:rPr lang="ru-RU" b="0" smtClean="0"/>
                      <a:t>172,0 </a:t>
                    </a:r>
                    <a:r>
                      <a:rPr lang="ru-RU" sz="1200" b="0" i="0" u="none" strike="noStrike" baseline="0" smtClean="0"/>
                      <a:t>млн.рублей</a:t>
                    </a:r>
                    <a:r>
                      <a:rPr lang="ru-RU" b="0"/>
                      <a:t>
33,7%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5.2557487190451932E-2"/>
                  <c:y val="-5.825428265691150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Штрафы, возмещение ущерба
</a:t>
                    </a:r>
                    <a:r>
                      <a:rPr lang="ru-RU" b="0" dirty="0" smtClean="0"/>
                      <a:t>49,7 </a:t>
                    </a:r>
                    <a:r>
                      <a:rPr lang="ru-RU" sz="1200" b="0" i="0" u="none" strike="noStrike" baseline="0" dirty="0" smtClean="0"/>
                      <a:t>млн.рублей</a:t>
                    </a:r>
                    <a:r>
                      <a:rPr lang="ru-RU" b="0" dirty="0"/>
                      <a:t>
9,7%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4.1511024969482793E-2"/>
                  <c:y val="-7.808227647283891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неналоговые доходы
</a:t>
                    </a:r>
                    <a:r>
                      <a:rPr lang="ru-RU" b="0" dirty="0" smtClean="0"/>
                      <a:t>1,9 </a:t>
                    </a:r>
                    <a:r>
                      <a:rPr lang="ru-RU" sz="1200" b="0" i="0" u="none" strike="noStrike" baseline="0" dirty="0" smtClean="0"/>
                      <a:t>млн.рублей</a:t>
                    </a:r>
                    <a:r>
                      <a:rPr lang="ru-RU" b="0" dirty="0"/>
                      <a:t>
0,4%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0.38642469105582705"/>
                  <c:y val="-4.721479542478173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Компенсации, платные услуги
</a:t>
                    </a:r>
                    <a:r>
                      <a:rPr lang="ru-RU" b="0" dirty="0" smtClean="0"/>
                      <a:t>58,4</a:t>
                    </a:r>
                    <a:r>
                      <a:rPr lang="en-US" b="0" dirty="0" smtClean="0"/>
                      <a:t> </a:t>
                    </a:r>
                    <a:r>
                      <a:rPr lang="ru-RU" b="0" dirty="0" smtClean="0"/>
                      <a:t>млн.рублей</a:t>
                    </a:r>
                    <a:r>
                      <a:rPr lang="ru-RU" b="0" dirty="0"/>
                      <a:t>
11,4%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numFmt formatCode="0.0%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'Налоговые доходы'!$J$2:$J$6</c:f>
              <c:strCache>
                <c:ptCount val="5"/>
                <c:pt idx="0">
                  <c:v>Доходы от использования имущества</c:v>
                </c:pt>
                <c:pt idx="1">
                  <c:v>Доходы от продажи имущества</c:v>
                </c:pt>
                <c:pt idx="2">
                  <c:v>Штрафы, возмещение ущерба</c:v>
                </c:pt>
                <c:pt idx="3">
                  <c:v>Прочие неналоговые доходы</c:v>
                </c:pt>
                <c:pt idx="4">
                  <c:v>Компенсации, платные услуги</c:v>
                </c:pt>
              </c:strCache>
            </c:strRef>
          </c:cat>
          <c:val>
            <c:numRef>
              <c:f>'Налоговые доходы'!$K$2:$K$6</c:f>
              <c:numCache>
                <c:formatCode>0.0</c:formatCode>
                <c:ptCount val="5"/>
                <c:pt idx="0" formatCode="General">
                  <c:v>228.6</c:v>
                </c:pt>
                <c:pt idx="1">
                  <c:v>172</c:v>
                </c:pt>
                <c:pt idx="2" formatCode="General">
                  <c:v>49.7</c:v>
                </c:pt>
                <c:pt idx="3" formatCode="General">
                  <c:v>1.9000000000000001</c:v>
                </c:pt>
                <c:pt idx="4" formatCode="General">
                  <c:v>58.4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6A6-46B6-8085-FEB6CDE1B944}"/>
            </c:ext>
          </c:extLst>
        </c:ser>
        <c:ser>
          <c:idx val="1"/>
          <c:order val="1"/>
          <c:explosion val="25"/>
          <c:cat>
            <c:strRef>
              <c:f>'Налоговые доходы'!$J$2:$J$6</c:f>
              <c:strCache>
                <c:ptCount val="5"/>
                <c:pt idx="0">
                  <c:v>Доходы от использования имущества</c:v>
                </c:pt>
                <c:pt idx="1">
                  <c:v>Доходы от продажи имущества</c:v>
                </c:pt>
                <c:pt idx="2">
                  <c:v>Штрафы, возмещение ущерба</c:v>
                </c:pt>
                <c:pt idx="3">
                  <c:v>Прочие неналоговые доходы</c:v>
                </c:pt>
                <c:pt idx="4">
                  <c:v>Компенсации, платные услуги</c:v>
                </c:pt>
              </c:strCache>
            </c:strRef>
          </c:cat>
          <c:val>
            <c:numRef>
              <c:f>'Налоговые доходы'!$L$2:$L$6</c:f>
              <c:numCache>
                <c:formatCode>_-* #,##0.0_р_._-;\-* #,##0.0_р_._-;_-* "-"??_р_._-;_-@_-</c:formatCode>
                <c:ptCount val="5"/>
                <c:pt idx="0">
                  <c:v>44.770857814336075</c:v>
                </c:pt>
                <c:pt idx="1">
                  <c:v>33.685859772816244</c:v>
                </c:pt>
                <c:pt idx="2">
                  <c:v>9.7336466901684293</c:v>
                </c:pt>
                <c:pt idx="3">
                  <c:v>0.37211124167645931</c:v>
                </c:pt>
                <c:pt idx="4">
                  <c:v>11.437524481002741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6A6-46B6-8085-FEB6CDE1B944}"/>
            </c:ext>
          </c:extLst>
        </c:ser>
      </c:pie3DChart>
    </c:plotArea>
    <c:plotVisOnly val="1"/>
    <c:dispBlanksAs val="zero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Y val="10"/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6.0263231694094969E-3"/>
                  <c:y val="-5.5373018630393303E-2"/>
                </c:manualLayout>
              </c:layout>
              <c:showVal val="1"/>
            </c:dLbl>
            <c:dLbl>
              <c:idx val="1"/>
              <c:layout>
                <c:manualLayout>
                  <c:x val="4.5197423770570793E-3"/>
                  <c:y val="-5.5373018630393303E-2"/>
                </c:manualLayout>
              </c:layout>
              <c:showVal val="1"/>
            </c:dLbl>
            <c:dLbl>
              <c:idx val="2"/>
              <c:layout>
                <c:manualLayout>
                  <c:x val="1.3559227131171168E-2"/>
                  <c:y val="-3.7886802220795775E-2"/>
                </c:manualLayout>
              </c:layout>
              <c:showVal val="1"/>
            </c:dLbl>
            <c:dLbl>
              <c:idx val="3"/>
              <c:layout>
                <c:manualLayout>
                  <c:x val="1.0546065546466601E-2"/>
                  <c:y val="-4.3715541023994713E-2"/>
                </c:manualLayout>
              </c:layout>
              <c:showVal val="1"/>
            </c:dLbl>
            <c:dLbl>
              <c:idx val="4"/>
              <c:layout>
                <c:manualLayout>
                  <c:x val="1.80789695082283E-2"/>
                  <c:y val="-5.245864922879358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Расходы!$A$17:$A$21</c:f>
              <c:strCache>
                <c:ptCount val="5"/>
                <c:pt idx="0">
                  <c:v>2021 год     Факт</c:v>
                </c:pt>
                <c:pt idx="1">
                  <c:v>2022 год      План на 01.10.2022</c:v>
                </c:pt>
                <c:pt idx="2">
                  <c:v>2023 год   Проект</c:v>
                </c:pt>
                <c:pt idx="3">
                  <c:v>2024 год  Проект</c:v>
                </c:pt>
                <c:pt idx="4">
                  <c:v>2025 год Проект</c:v>
                </c:pt>
              </c:strCache>
            </c:strRef>
          </c:cat>
          <c:val>
            <c:numRef>
              <c:f>Расходы!$B$17:$B$21</c:f>
              <c:numCache>
                <c:formatCode>General</c:formatCode>
                <c:ptCount val="5"/>
                <c:pt idx="0">
                  <c:v>8819.1</c:v>
                </c:pt>
                <c:pt idx="1">
                  <c:v>11767.2</c:v>
                </c:pt>
                <c:pt idx="2">
                  <c:v>10957.2</c:v>
                </c:pt>
                <c:pt idx="3">
                  <c:v>10862.8</c:v>
                </c:pt>
                <c:pt idx="4">
                  <c:v>7769.5</c:v>
                </c:pt>
              </c:numCache>
            </c:numRef>
          </c:val>
        </c:ser>
        <c:gapWidth val="97"/>
        <c:gapDepth val="126"/>
        <c:shape val="cylinder"/>
        <c:axId val="59517568"/>
        <c:axId val="59539840"/>
        <c:axId val="0"/>
      </c:bar3DChart>
      <c:catAx>
        <c:axId val="5951756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9539840"/>
        <c:crosses val="autoZero"/>
        <c:auto val="1"/>
        <c:lblAlgn val="ctr"/>
        <c:lblOffset val="100"/>
      </c:catAx>
      <c:valAx>
        <c:axId val="5953984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9517568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7958752922875074E-2"/>
          <c:y val="0.15802270622017023"/>
          <c:w val="0.7822471781550927"/>
          <c:h val="0.5444039647636063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4.6976338253785284E-2"/>
                  <c:y val="-7.002829249727440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r>
                      <a:rPr lang="ru-RU" dirty="0" smtClean="0"/>
                      <a:t>69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2</a:t>
                    </a:r>
                    <a:endParaRPr lang="en-US" dirty="0" smtClean="0"/>
                  </a:p>
                  <a:p>
                    <a:r>
                      <a:rPr lang="en-US" b="0" dirty="0" smtClean="0"/>
                      <a:t>5</a:t>
                    </a:r>
                    <a:r>
                      <a:rPr lang="ru-RU" b="0" dirty="0" smtClean="0"/>
                      <a:t>,3</a:t>
                    </a:r>
                    <a:r>
                      <a:rPr lang="en-US" b="0" dirty="0" smtClean="0"/>
                      <a:t>%</a:t>
                    </a:r>
                    <a:endParaRPr lang="en-US" b="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7.6363450459322399E-2"/>
                  <c:y val="-2.16496639834846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3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7</a:t>
                    </a:r>
                  </a:p>
                  <a:p>
                    <a:r>
                      <a:rPr lang="ru-RU" b="0" dirty="0" smtClean="0"/>
                      <a:t>0,4%</a:t>
                    </a:r>
                    <a:endParaRPr lang="en-US" b="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7.3616039204564124E-2"/>
                  <c:y val="-4.84447647113479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2 973,4</a:t>
                    </a:r>
                  </a:p>
                  <a:p>
                    <a:r>
                      <a:rPr lang="ru-RU" b="0" dirty="0" smtClean="0"/>
                      <a:t>24,2%</a:t>
                    </a:r>
                    <a:endParaRPr lang="en-US" b="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3.6000447940871802E-2"/>
                  <c:y val="-8.30776134651675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</a:t>
                    </a:r>
                    <a:r>
                      <a:rPr lang="ru-RU" dirty="0" smtClean="0"/>
                      <a:t>013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2</a:t>
                    </a:r>
                  </a:p>
                  <a:p>
                    <a:r>
                      <a:rPr lang="ru-RU" b="0" dirty="0" smtClean="0"/>
                      <a:t>15,3%</a:t>
                    </a:r>
                    <a:endParaRPr lang="en-US" b="0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3.5295184513905051E-2"/>
                  <c:y val="-7.17658892214634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302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2</a:t>
                    </a:r>
                  </a:p>
                  <a:p>
                    <a:r>
                      <a:rPr lang="ru-RU" b="0" dirty="0" smtClean="0"/>
                      <a:t>2,5%</a:t>
                    </a:r>
                    <a:endParaRPr lang="en-US" b="0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4.3544721661957879E-2"/>
                  <c:y val="2.835477890831454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5 521,3</a:t>
                    </a:r>
                  </a:p>
                  <a:p>
                    <a:r>
                      <a:rPr lang="ru-RU" b="0" dirty="0" smtClean="0"/>
                      <a:t>45,9%</a:t>
                    </a:r>
                    <a:endParaRPr lang="en-US" b="0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9.3195315609644225E-2"/>
                  <c:y val="-4.807411798454200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3</a:t>
                    </a:r>
                    <a:r>
                      <a:rPr lang="en-US" dirty="0" smtClean="0"/>
                      <a:t>1,</a:t>
                    </a:r>
                    <a:r>
                      <a:rPr lang="ru-RU" dirty="0" smtClean="0"/>
                      <a:t>8</a:t>
                    </a:r>
                  </a:p>
                  <a:p>
                    <a:r>
                      <a:rPr lang="ru-RU" b="0" dirty="0" smtClean="0"/>
                      <a:t>1,1%</a:t>
                    </a:r>
                    <a:endParaRPr lang="en-US" b="0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9716567847827048E-2"/>
                  <c:y val="-6.91145580377593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291,4</a:t>
                    </a:r>
                  </a:p>
                  <a:p>
                    <a:r>
                      <a:rPr lang="ru-RU" b="0" dirty="0" smtClean="0"/>
                      <a:t>3,2%</a:t>
                    </a:r>
                    <a:endParaRPr lang="en-US" b="0" dirty="0"/>
                  </a:p>
                </c:rich>
              </c:tx>
              <c:showVal val="1"/>
            </c:dLbl>
            <c:dLbl>
              <c:idx val="8"/>
              <c:layout>
                <c:manualLayout>
                  <c:x val="-2.7858392257439475E-2"/>
                  <c:y val="-6.825925064847962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93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7</a:t>
                    </a:r>
                  </a:p>
                  <a:p>
                    <a:r>
                      <a:rPr lang="ru-RU" b="0" dirty="0" smtClean="0"/>
                      <a:t>0,8%</a:t>
                    </a:r>
                    <a:endParaRPr lang="en-US" b="0" dirty="0"/>
                  </a:p>
                </c:rich>
              </c:tx>
              <c:showVal val="1"/>
            </c:dLbl>
            <c:dLbl>
              <c:idx val="9"/>
              <c:layout>
                <c:manualLayout>
                  <c:x val="3.6928464573111129E-2"/>
                  <c:y val="-6.731569403853214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3</a:t>
                    </a:r>
                  </a:p>
                  <a:p>
                    <a:r>
                      <a:rPr lang="ru-RU" b="0" dirty="0" smtClean="0"/>
                      <a:t>1,3%</a:t>
                    </a:r>
                    <a:endParaRPr lang="en-US" b="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Расходы!$A$23:$A$32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муниципального долга</c:v>
                </c:pt>
              </c:strCache>
            </c:strRef>
          </c:cat>
          <c:val>
            <c:numRef>
              <c:f>Расходы!$B$23:$B$32</c:f>
              <c:numCache>
                <c:formatCode>#,##0.0</c:formatCode>
                <c:ptCount val="10"/>
                <c:pt idx="0">
                  <c:v>569.20000000000005</c:v>
                </c:pt>
                <c:pt idx="1">
                  <c:v>43.7</c:v>
                </c:pt>
                <c:pt idx="2">
                  <c:v>2973.4</c:v>
                </c:pt>
                <c:pt idx="3">
                  <c:v>1013.2</c:v>
                </c:pt>
                <c:pt idx="4">
                  <c:v>302.2</c:v>
                </c:pt>
                <c:pt idx="5">
                  <c:v>5521.3</c:v>
                </c:pt>
                <c:pt idx="6">
                  <c:v>131.80000000000001</c:v>
                </c:pt>
                <c:pt idx="7">
                  <c:v>291.39999999999969</c:v>
                </c:pt>
                <c:pt idx="8">
                  <c:v>93.7</c:v>
                </c:pt>
                <c:pt idx="9">
                  <c:v>17.3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6.0234170828581103E-2"/>
          <c:y val="0.75317443604690715"/>
          <c:w val="0.88571518994274823"/>
          <c:h val="0.23066419000807836"/>
        </c:manualLayout>
      </c:layout>
      <c:txPr>
        <a:bodyPr/>
        <a:lstStyle/>
        <a:p>
          <a:pPr>
            <a:defRPr sz="1100" b="1"/>
          </a:pPr>
          <a:endParaRPr lang="ru-RU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Образование!$A$11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Образование!$B$10:$D$10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Образование!$B$11:$D$11</c:f>
              <c:numCache>
                <c:formatCode>0.0</c:formatCode>
                <c:ptCount val="3"/>
                <c:pt idx="0">
                  <c:v>1807.6</c:v>
                </c:pt>
                <c:pt idx="1">
                  <c:v>1792.7</c:v>
                </c:pt>
                <c:pt idx="2">
                  <c:v>1791</c:v>
                </c:pt>
              </c:numCache>
            </c:numRef>
          </c:val>
        </c:ser>
        <c:ser>
          <c:idx val="1"/>
          <c:order val="1"/>
          <c:tx>
            <c:strRef>
              <c:f>Образование!$A$12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Образование!$B$10:$D$10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Образование!$B$12:$D$12</c:f>
              <c:numCache>
                <c:formatCode>0.0</c:formatCode>
                <c:ptCount val="3"/>
                <c:pt idx="0">
                  <c:v>3229.6</c:v>
                </c:pt>
                <c:pt idx="1">
                  <c:v>2642</c:v>
                </c:pt>
                <c:pt idx="2">
                  <c:v>2174.6999999999998</c:v>
                </c:pt>
              </c:numCache>
            </c:numRef>
          </c:val>
        </c:ser>
        <c:ser>
          <c:idx val="2"/>
          <c:order val="2"/>
          <c:tx>
            <c:strRef>
              <c:f>Образование!$A$13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Образование!$B$10:$D$10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Образование!$B$13:$D$13</c:f>
              <c:numCache>
                <c:formatCode>0.0</c:formatCode>
                <c:ptCount val="3"/>
                <c:pt idx="0">
                  <c:v>388.2</c:v>
                </c:pt>
                <c:pt idx="1">
                  <c:v>419.5</c:v>
                </c:pt>
                <c:pt idx="2">
                  <c:v>407.8</c:v>
                </c:pt>
              </c:numCache>
            </c:numRef>
          </c:val>
        </c:ser>
        <c:ser>
          <c:idx val="3"/>
          <c:order val="3"/>
          <c:tx>
            <c:strRef>
              <c:f>Образование!$A$14</c:f>
              <c:strCache>
                <c:ptCount val="1"/>
                <c:pt idx="0">
                  <c:v>Молодежная политика 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0.1128494516984614"/>
                  <c:y val="-3.980071645468179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</a:t>
                    </a:r>
                    <a:r>
                      <a:rPr lang="en-US" dirty="0" smtClean="0"/>
                      <a:t>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1748710039839955"/>
                  <c:y val="-4.245409755166051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</a:t>
                    </a:r>
                    <a:r>
                      <a:rPr lang="en-US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.11284945169846256"/>
                  <c:y val="5.3067621939575788E-3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15</a:t>
                    </a:r>
                    <a:r>
                      <a:rPr lang="en-US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Образование!$B$10:$D$10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Образование!$B$14:$D$14</c:f>
              <c:numCache>
                <c:formatCode>0.0</c:formatCode>
                <c:ptCount val="3"/>
                <c:pt idx="0">
                  <c:v>40.200000000000003</c:v>
                </c:pt>
                <c:pt idx="1">
                  <c:v>40</c:v>
                </c:pt>
                <c:pt idx="2">
                  <c:v>40</c:v>
                </c:pt>
              </c:numCache>
            </c:numRef>
          </c:val>
        </c:ser>
        <c:ser>
          <c:idx val="4"/>
          <c:order val="4"/>
          <c:tx>
            <c:strRef>
              <c:f>Образование!$A$15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dLbls>
            <c:dLbl>
              <c:idx val="0"/>
              <c:layout>
                <c:manualLayout>
                  <c:x val="4.0192955399452487E-2"/>
                  <c:y val="-0.10348186278217246"/>
                </c:manualLayout>
              </c:layout>
              <c:showVal val="1"/>
            </c:dLbl>
            <c:dLbl>
              <c:idx val="1"/>
              <c:layout>
                <c:manualLayout>
                  <c:x val="2.6280009299642013E-2"/>
                  <c:y val="-9.0214957297278561E-2"/>
                </c:manualLayout>
              </c:layout>
              <c:showVal val="1"/>
            </c:dLbl>
            <c:dLbl>
              <c:idx val="2"/>
              <c:layout>
                <c:manualLayout>
                  <c:x val="1.391294609981048E-2"/>
                  <c:y val="-0.10082848168519368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Образование!$B$10:$D$10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Образование!$B$15:$D$15</c:f>
              <c:numCache>
                <c:formatCode>0.0</c:formatCode>
                <c:ptCount val="3"/>
                <c:pt idx="0">
                  <c:v>80.7</c:v>
                </c:pt>
                <c:pt idx="1">
                  <c:v>79.7</c:v>
                </c:pt>
                <c:pt idx="2">
                  <c:v>79.7</c:v>
                </c:pt>
              </c:numCache>
            </c:numRef>
          </c:val>
        </c:ser>
        <c:shape val="box"/>
        <c:axId val="60796928"/>
        <c:axId val="60798464"/>
        <c:axId val="0"/>
      </c:bar3DChart>
      <c:catAx>
        <c:axId val="6079692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0798464"/>
        <c:crosses val="autoZero"/>
        <c:auto val="1"/>
        <c:lblAlgn val="ctr"/>
        <c:lblOffset val="100"/>
      </c:catAx>
      <c:valAx>
        <c:axId val="60798464"/>
        <c:scaling>
          <c:orientation val="minMax"/>
        </c:scaling>
        <c:axPos val="l"/>
        <c:numFmt formatCode="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079692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1199425312222432"/>
          <c:y val="2.8944566414007555E-4"/>
          <c:w val="0.45416666666666738"/>
          <c:h val="0.9363425925926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92D050"/>
            </a:solidFill>
          </c:spPr>
          <c:cat>
            <c:strRef>
              <c:f>ЖКХ!$A$75:$A$82</c:f>
              <c:strCache>
                <c:ptCount val="8"/>
                <c:pt idx="0">
                  <c:v>Уличное освещение</c:v>
                </c:pt>
                <c:pt idx="1">
                  <c:v>Озеленение</c:v>
                </c:pt>
                <c:pt idx="2">
                  <c:v>Вывоз ТБО</c:v>
                </c:pt>
                <c:pt idx="3">
                  <c:v>Содержание мест захоронения</c:v>
                </c:pt>
                <c:pt idx="4">
                  <c:v>Мероприятия по благоустройству</c:v>
                </c:pt>
                <c:pt idx="5">
                  <c:v>Общественные работы</c:v>
                </c:pt>
                <c:pt idx="6">
                  <c:v>Строительство и реконструкция линейных объектов</c:v>
                </c:pt>
                <c:pt idx="7">
                  <c:v>Благоустройство дворовых территоий</c:v>
                </c:pt>
              </c:strCache>
            </c:strRef>
          </c:cat>
          <c:val>
            <c:numRef>
              <c:f>ЖКХ!$B$75:$B$82</c:f>
              <c:numCache>
                <c:formatCode>General</c:formatCode>
                <c:ptCount val="8"/>
                <c:pt idx="0">
                  <c:v>84.2</c:v>
                </c:pt>
                <c:pt idx="1">
                  <c:v>75</c:v>
                </c:pt>
                <c:pt idx="2">
                  <c:v>68</c:v>
                </c:pt>
                <c:pt idx="3">
                  <c:v>40</c:v>
                </c:pt>
                <c:pt idx="4">
                  <c:v>19</c:v>
                </c:pt>
                <c:pt idx="5">
                  <c:v>10</c:v>
                </c:pt>
                <c:pt idx="6">
                  <c:v>10</c:v>
                </c:pt>
                <c:pt idx="7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55-41F7-BF36-257A2C62DC4A}"/>
            </c:ext>
          </c:extLst>
        </c:ser>
        <c:axId val="60748544"/>
        <c:axId val="60750080"/>
      </c:barChart>
      <c:catAx>
        <c:axId val="60748544"/>
        <c:scaling>
          <c:orientation val="maxMin"/>
        </c:scaling>
        <c:delete val="1"/>
        <c:axPos val="r"/>
        <c:numFmt formatCode="General" sourceLinked="1"/>
        <c:tickLblPos val="nextTo"/>
        <c:crossAx val="60750080"/>
        <c:crosses val="autoZero"/>
        <c:auto val="1"/>
        <c:lblAlgn val="ctr"/>
        <c:lblOffset val="100"/>
      </c:catAx>
      <c:valAx>
        <c:axId val="60750080"/>
        <c:scaling>
          <c:orientation val="maxMin"/>
        </c:scaling>
        <c:delete val="1"/>
        <c:axPos val="t"/>
        <c:numFmt formatCode="General" sourceLinked="1"/>
        <c:tickLblPos val="nextTo"/>
        <c:crossAx val="60748544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9840781016906953E-2"/>
          <c:y val="6.6581989500349117E-2"/>
          <c:w val="0.7523826854855159"/>
          <c:h val="0.86683602099930179"/>
        </c:manualLayout>
      </c:layout>
      <c:barChart>
        <c:barDir val="bar"/>
        <c:grouping val="clustered"/>
        <c:ser>
          <c:idx val="0"/>
          <c:order val="0"/>
          <c:spPr>
            <a:solidFill>
              <a:schemeClr val="accent2"/>
            </a:solidFill>
          </c:spPr>
          <c:val>
            <c:numRef>
              <c:f>ЖКХ!$A$115:$A$118</c:f>
              <c:numCache>
                <c:formatCode>General</c:formatCode>
                <c:ptCount val="4"/>
                <c:pt idx="0">
                  <c:v>0.9</c:v>
                </c:pt>
                <c:pt idx="1">
                  <c:v>12.6</c:v>
                </c:pt>
                <c:pt idx="2">
                  <c:v>44.5</c:v>
                </c:pt>
                <c:pt idx="3">
                  <c:v>86.4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03-4586-A9D5-B051B2CEC3F0}"/>
            </c:ext>
          </c:extLst>
        </c:ser>
        <c:axId val="60933248"/>
        <c:axId val="60934784"/>
      </c:barChart>
      <c:catAx>
        <c:axId val="60933248"/>
        <c:scaling>
          <c:orientation val="minMax"/>
        </c:scaling>
        <c:delete val="1"/>
        <c:axPos val="l"/>
        <c:tickLblPos val="nextTo"/>
        <c:crossAx val="60934784"/>
        <c:crosses val="autoZero"/>
        <c:auto val="1"/>
        <c:lblAlgn val="ctr"/>
        <c:lblOffset val="100"/>
      </c:catAx>
      <c:valAx>
        <c:axId val="60934784"/>
        <c:scaling>
          <c:orientation val="minMax"/>
        </c:scaling>
        <c:delete val="1"/>
        <c:axPos val="b"/>
        <c:numFmt formatCode="General" sourceLinked="1"/>
        <c:tickLblPos val="nextTo"/>
        <c:crossAx val="609332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cat>
            <c:strRef>
              <c:f>ЖКХ_Транспорт!$A$3:$A$6</c:f>
              <c:strCache>
                <c:ptCount val="4"/>
                <c:pt idx="0">
                  <c:v>Коммунальное хозяйство</c:v>
                </c:pt>
                <c:pt idx="1">
                  <c:v>Жилищное хозяйство</c:v>
                </c:pt>
                <c:pt idx="2">
                  <c:v>Благоустройство</c:v>
                </c:pt>
                <c:pt idx="3">
                  <c:v>Другие вопросы ЖКХ</c:v>
                </c:pt>
              </c:strCache>
            </c:strRef>
          </c:cat>
          <c:val>
            <c:numRef>
              <c:f>ЖКХ_Транспорт!$B$3:$B$6</c:f>
              <c:numCache>
                <c:formatCode>#,##0.0</c:formatCode>
                <c:ptCount val="4"/>
                <c:pt idx="0">
                  <c:v>62</c:v>
                </c:pt>
                <c:pt idx="1">
                  <c:v>456.3</c:v>
                </c:pt>
                <c:pt idx="2">
                  <c:v>380.2</c:v>
                </c:pt>
                <c:pt idx="3">
                  <c:v>180.3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val>
            <c:numRef>
              <c:f>ЖКХ_Транспорт!$B$17:$B$22</c:f>
              <c:numCache>
                <c:formatCode>#,##0.0</c:formatCode>
                <c:ptCount val="6"/>
                <c:pt idx="0">
                  <c:v>20</c:v>
                </c:pt>
                <c:pt idx="1">
                  <c:v>16</c:v>
                </c:pt>
                <c:pt idx="2">
                  <c:v>15.7</c:v>
                </c:pt>
                <c:pt idx="3">
                  <c:v>11</c:v>
                </c:pt>
                <c:pt idx="4">
                  <c:v>7.4</c:v>
                </c:pt>
                <c:pt idx="5">
                  <c:v>3</c:v>
                </c:pt>
              </c:numCache>
            </c:numRef>
          </c:val>
        </c:ser>
        <c:axId val="62064512"/>
        <c:axId val="62066048"/>
      </c:barChart>
      <c:catAx>
        <c:axId val="62064512"/>
        <c:scaling>
          <c:orientation val="maxMin"/>
        </c:scaling>
        <c:delete val="1"/>
        <c:axPos val="l"/>
        <c:tickLblPos val="nextTo"/>
        <c:crossAx val="62066048"/>
        <c:crosses val="autoZero"/>
        <c:auto val="1"/>
        <c:lblAlgn val="ctr"/>
        <c:lblOffset val="100"/>
      </c:catAx>
      <c:valAx>
        <c:axId val="62066048"/>
        <c:scaling>
          <c:orientation val="minMax"/>
        </c:scaling>
        <c:delete val="1"/>
        <c:axPos val="t"/>
        <c:numFmt formatCode="#,##0.0" sourceLinked="1"/>
        <c:tickLblPos val="nextTo"/>
        <c:crossAx val="62064512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'Национальная экономика'!$A$3</c:f>
              <c:strCache>
                <c:ptCount val="1"/>
                <c:pt idx="0">
                  <c:v>Транспорт</c:v>
                </c:pt>
              </c:strCache>
            </c:strRef>
          </c:tx>
          <c:dLbls>
            <c:dLbl>
              <c:idx val="2"/>
              <c:layout>
                <c:manualLayout>
                  <c:x val="0.12307606165216972"/>
                  <c:y val="-1.04574431469163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163,6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'Национальная экономика'!$B$2:$D$2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'Национальная экономика'!$B$3:$D$3</c:f>
              <c:numCache>
                <c:formatCode>0.0</c:formatCode>
                <c:ptCount val="3"/>
                <c:pt idx="0">
                  <c:v>1049.5999999999999</c:v>
                </c:pt>
                <c:pt idx="1">
                  <c:v>2003.8</c:v>
                </c:pt>
                <c:pt idx="2">
                  <c:v>250</c:v>
                </c:pt>
              </c:numCache>
            </c:numRef>
          </c:val>
        </c:ser>
        <c:ser>
          <c:idx val="1"/>
          <c:order val="1"/>
          <c:tx>
            <c:strRef>
              <c:f>'Национальная экономика'!$A$4</c:f>
              <c:strCache>
                <c:ptCount val="1"/>
                <c:pt idx="0">
                  <c:v>Дорожное хозяйство (дорожные фонды)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'Национальная экономика'!$B$2:$D$2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'Национальная экономика'!$B$4:$D$4</c:f>
              <c:numCache>
                <c:formatCode>0.0</c:formatCode>
                <c:ptCount val="3"/>
                <c:pt idx="0" formatCode="General">
                  <c:v>1864.9</c:v>
                </c:pt>
                <c:pt idx="1">
                  <c:v>1490.2</c:v>
                </c:pt>
                <c:pt idx="2">
                  <c:v>840.6</c:v>
                </c:pt>
              </c:numCache>
            </c:numRef>
          </c:val>
        </c:ser>
        <c:ser>
          <c:idx val="2"/>
          <c:order val="2"/>
          <c:tx>
            <c:strRef>
              <c:f>'Национальная экономика'!$A$5</c:f>
              <c:strCache>
                <c:ptCount val="1"/>
                <c:pt idx="0">
                  <c:v>Другие вопросы в области национальной экономики</c:v>
                </c:pt>
              </c:strCache>
            </c:strRef>
          </c:tx>
          <c:dLbls>
            <c:dLbl>
              <c:idx val="0"/>
              <c:layout>
                <c:manualLayout>
                  <c:x val="0.11092040124207878"/>
                  <c:y val="-5.9258844499192775E-2"/>
                </c:manualLayout>
              </c:layout>
              <c:showVal val="1"/>
            </c:dLbl>
            <c:dLbl>
              <c:idx val="1"/>
              <c:layout>
                <c:manualLayout>
                  <c:x val="0.12155660410090825"/>
                  <c:y val="-5.1178092976575565E-2"/>
                </c:manualLayout>
              </c:layout>
              <c:showVal val="1"/>
            </c:dLbl>
            <c:dLbl>
              <c:idx val="2"/>
              <c:layout>
                <c:manualLayout>
                  <c:x val="0.11395931634460155"/>
                  <c:y val="-8.8888266748789205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'Национальная экономика'!$B$2:$D$2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'Национальная экономика'!$B$5:$D$5</c:f>
              <c:numCache>
                <c:formatCode>0.0</c:formatCode>
                <c:ptCount val="3"/>
                <c:pt idx="0" formatCode="General">
                  <c:v>58.9</c:v>
                </c:pt>
                <c:pt idx="1">
                  <c:v>40.800000000000004</c:v>
                </c:pt>
                <c:pt idx="2">
                  <c:v>42.7</c:v>
                </c:pt>
              </c:numCache>
            </c:numRef>
          </c:val>
        </c:ser>
        <c:shape val="box"/>
        <c:axId val="60873728"/>
        <c:axId val="60879616"/>
        <c:axId val="0"/>
      </c:bar3DChart>
      <c:catAx>
        <c:axId val="6087372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0879616"/>
        <c:crosses val="autoZero"/>
        <c:auto val="1"/>
        <c:lblAlgn val="ctr"/>
        <c:lblOffset val="100"/>
      </c:catAx>
      <c:valAx>
        <c:axId val="60879616"/>
        <c:scaling>
          <c:orientation val="minMax"/>
        </c:scaling>
        <c:axPos val="l"/>
        <c:numFmt formatCode="0.0" sourceLinked="1"/>
        <c:tickLblPos val="nextTo"/>
        <c:crossAx val="6087372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plotArea>
      <c:layout>
        <c:manualLayout>
          <c:layoutTarget val="inner"/>
          <c:xMode val="edge"/>
          <c:yMode val="edge"/>
          <c:x val="9.4871222038131031E-2"/>
          <c:y val="5.7204437903282924E-2"/>
          <c:w val="0.88818150640267024"/>
          <c:h val="0.7219855624275376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Кредиты банков</c:v>
                </c:pt>
              </c:strCache>
            </c:strRef>
          </c:tx>
          <c:spPr>
            <a:ln w="317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strRef>
              <c:f>Лист1!$A$2:$A$6</c:f>
              <c:strCache>
                <c:ptCount val="5"/>
                <c:pt idx="0">
                  <c:v>на 01.01.2022 г.</c:v>
                </c:pt>
                <c:pt idx="1">
                  <c:v>на 01.01.2023 г.</c:v>
                </c:pt>
                <c:pt idx="2">
                  <c:v>на 01.01.2024 г.</c:v>
                </c:pt>
                <c:pt idx="3">
                  <c:v>на 01.01.2025 г.</c:v>
                </c:pt>
                <c:pt idx="4">
                  <c:v>на 01.01.2026 г.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 formatCode="0.0">
                  <c:v>3377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DC8-4F8D-9534-BD9A160CDDB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ln w="317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dLbl>
              <c:idx val="0"/>
              <c:layout>
                <c:manualLayout>
                  <c:x val="3.067292040014883E-3"/>
                  <c:y val="-3.5054527731916849E-2"/>
                </c:manualLayout>
              </c:layout>
              <c:spPr>
                <a:solidFill>
                  <a:schemeClr val="accent2"/>
                </a:solidFill>
                <a:ln w="38100" cap="flat" cmpd="sng" algn="ctr">
                  <a:solidFill>
                    <a:schemeClr val="lt1"/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spPr>
                <a:solidFill>
                  <a:schemeClr val="accent2"/>
                </a:solidFill>
                <a:ln w="38100" cap="flat" cmpd="sng" algn="ctr">
                  <a:solidFill>
                    <a:schemeClr val="lt1"/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2"/>
              <c:spPr>
                <a:solidFill>
                  <a:schemeClr val="accent2"/>
                </a:solidFill>
                <a:ln w="38100" cap="flat" cmpd="sng" algn="ctr">
                  <a:solidFill>
                    <a:schemeClr val="lt1"/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3"/>
              <c:spPr>
                <a:solidFill>
                  <a:schemeClr val="accent2"/>
                </a:solidFill>
                <a:ln w="38100" cap="flat" cmpd="sng" algn="ctr">
                  <a:solidFill>
                    <a:schemeClr val="lt1"/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4"/>
              <c:spPr>
                <a:solidFill>
                  <a:schemeClr val="accent2"/>
                </a:solidFill>
                <a:ln w="38100" cap="flat" cmpd="sng" algn="ctr">
                  <a:solidFill>
                    <a:schemeClr val="lt1"/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на 01.01.2022 г.</c:v>
                </c:pt>
                <c:pt idx="1">
                  <c:v>на 01.01.2023 г.</c:v>
                </c:pt>
                <c:pt idx="2">
                  <c:v>на 01.01.2024 г.</c:v>
                </c:pt>
                <c:pt idx="3">
                  <c:v>на 01.01.2025 г.</c:v>
                </c:pt>
                <c:pt idx="4">
                  <c:v>на 01.01.2026 г.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279</c:v>
                </c:pt>
                <c:pt idx="1">
                  <c:v>3756</c:v>
                </c:pt>
                <c:pt idx="2">
                  <c:v>3756</c:v>
                </c:pt>
                <c:pt idx="3">
                  <c:v>3756</c:v>
                </c:pt>
                <c:pt idx="4">
                  <c:v>3756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DC8-4F8D-9534-BD9A160CDDBE}"/>
            </c:ext>
          </c:extLst>
        </c:ser>
        <c:gapWidth val="55"/>
        <c:overlap val="100"/>
        <c:axId val="117635328"/>
        <c:axId val="117645312"/>
      </c:barChart>
      <c:catAx>
        <c:axId val="117635328"/>
        <c:scaling>
          <c:orientation val="minMax"/>
        </c:scaling>
        <c:axPos val="b"/>
        <c:numFmt formatCode="General" sourceLinked="0"/>
        <c:maj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645312"/>
        <c:crosses val="autoZero"/>
        <c:auto val="1"/>
        <c:lblAlgn val="ctr"/>
        <c:lblOffset val="100"/>
      </c:catAx>
      <c:valAx>
        <c:axId val="117645312"/>
        <c:scaling>
          <c:orientation val="minMax"/>
          <c:max val="4000"/>
          <c:min val="0"/>
        </c:scaling>
        <c:axPos val="l"/>
        <c:numFmt formatCode="#,##0.0" sourceLinked="0"/>
        <c:tickLblPos val="nextTo"/>
        <c:crossAx val="117635328"/>
        <c:crosses val="autoZero"/>
        <c:crossBetween val="between"/>
        <c:majorUnit val="1000"/>
        <c:minorUnit val="200"/>
      </c:valAx>
    </c:plotArea>
    <c:legend>
      <c:legendPos val="b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/>
                      <a:t>1</a:t>
                    </a:r>
                    <a:r>
                      <a:rPr lang="en-US" sz="1600"/>
                      <a:t>5</a:t>
                    </a:r>
                    <a:r>
                      <a:rPr lang="ru-RU" sz="1600"/>
                      <a:t>%</a:t>
                    </a:r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600"/>
                      <a:t>30%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600"/>
                      <a:t>100%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600"/>
                      <a:t>100%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600"/>
                      <a:t>100%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600"/>
                      <a:t>100%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1600"/>
                      <a:t>100%</a:t>
                    </a:r>
                  </a:p>
                </c:rich>
              </c:tx>
            </c:dLbl>
            <c:dLbl>
              <c:idx val="7"/>
              <c:tx>
                <c:rich>
                  <a:bodyPr/>
                  <a:lstStyle/>
                  <a:p>
                    <a:r>
                      <a:rPr lang="ru-RU" sz="1600"/>
                      <a:t>100%</a:t>
                    </a:r>
                  </a:p>
                </c:rich>
              </c:tx>
            </c:dLbl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cat>
            <c:strRef>
              <c:f>Нормативы!$A$2:$A$8</c:f>
              <c:strCache>
                <c:ptCount val="7"/>
                <c:pt idx="0">
                  <c:v>УСНО</c:v>
                </c:pt>
                <c:pt idx="1">
                  <c:v>НДФЛ</c:v>
                </c:pt>
                <c:pt idx="2">
                  <c:v>ЕСХН</c:v>
                </c:pt>
                <c:pt idx="3">
                  <c:v>Патент</c:v>
                </c:pt>
                <c:pt idx="4">
                  <c:v>НИФЛ</c:v>
                </c:pt>
                <c:pt idx="5">
                  <c:v>Земельный налог</c:v>
                </c:pt>
                <c:pt idx="6">
                  <c:v>Аренда и продажа
земельных участков  </c:v>
                </c:pt>
              </c:strCache>
            </c:strRef>
          </c:cat>
          <c:val>
            <c:numRef>
              <c:f>Нормативы!$B$2:$B$8</c:f>
              <c:numCache>
                <c:formatCode>General</c:formatCode>
                <c:ptCount val="7"/>
                <c:pt idx="0">
                  <c:v>15</c:v>
                </c:pt>
                <c:pt idx="1">
                  <c:v>30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</c:numCache>
            </c:numRef>
          </c:val>
        </c:ser>
        <c:axId val="53168768"/>
        <c:axId val="53186944"/>
      </c:barChart>
      <c:catAx>
        <c:axId val="53168768"/>
        <c:scaling>
          <c:orientation val="minMax"/>
        </c:scaling>
        <c:axPos val="l"/>
        <c:numFmt formatCode="General" sourceLinked="1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defRPr>
            </a:pPr>
            <a:endParaRPr lang="ru-RU"/>
          </a:p>
        </c:txPr>
        <c:crossAx val="53186944"/>
        <c:crosses val="autoZero"/>
        <c:auto val="1"/>
        <c:lblAlgn val="ctr"/>
        <c:lblOffset val="100"/>
      </c:catAx>
      <c:valAx>
        <c:axId val="53186944"/>
        <c:scaling>
          <c:orientation val="minMax"/>
        </c:scaling>
        <c:delete val="1"/>
        <c:axPos val="b"/>
        <c:numFmt formatCode="General" sourceLinked="1"/>
        <c:tickLblPos val="nextTo"/>
        <c:crossAx val="531687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10190031386445195"/>
          <c:y val="1.7196162538977287E-2"/>
          <c:w val="0.89809968613556068"/>
          <c:h val="0.71518674729885634"/>
        </c:manualLayout>
      </c:layout>
      <c:bar3DChart>
        <c:barDir val="col"/>
        <c:grouping val="stacked"/>
        <c:ser>
          <c:idx val="0"/>
          <c:order val="0"/>
          <c:tx>
            <c:strRef>
              <c:f>'Налоговые + безвозмездные'!$B$1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ln w="12700">
              <a:solidFill>
                <a:schemeClr val="bg1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'Налоговые + безвозмездные'!$A$2:$A$7</c:f>
              <c:strCache>
                <c:ptCount val="6"/>
                <c:pt idx="0">
                  <c:v>2021 год (факт)</c:v>
                </c:pt>
                <c:pt idx="1">
                  <c:v>2022 год (план на 1 октября 2022 года)</c:v>
                </c:pt>
                <c:pt idx="2">
                  <c:v>2022 год (оценка)</c:v>
                </c:pt>
                <c:pt idx="3">
                  <c:v>2023 год</c:v>
                </c:pt>
                <c:pt idx="4">
                  <c:v>2024 год</c:v>
                </c:pt>
                <c:pt idx="5">
                  <c:v>2025 год</c:v>
                </c:pt>
              </c:strCache>
            </c:strRef>
          </c:cat>
          <c:val>
            <c:numRef>
              <c:f>'Налоговые + безвозмездные'!$B$2:$B$7</c:f>
              <c:numCache>
                <c:formatCode>#,##0.0</c:formatCode>
                <c:ptCount val="6"/>
                <c:pt idx="0">
                  <c:v>3538.7</c:v>
                </c:pt>
                <c:pt idx="1">
                  <c:v>4197.8</c:v>
                </c:pt>
                <c:pt idx="2">
                  <c:v>3988.4</c:v>
                </c:pt>
                <c:pt idx="3">
                  <c:v>3984.2</c:v>
                </c:pt>
                <c:pt idx="4">
                  <c:v>4004.9</c:v>
                </c:pt>
                <c:pt idx="5">
                  <c:v>4220.7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0A-431E-8A40-567477E76F3F}"/>
            </c:ext>
          </c:extLst>
        </c:ser>
        <c:ser>
          <c:idx val="1"/>
          <c:order val="1"/>
          <c:tx>
            <c:strRef>
              <c:f>'Налоговые + безвозмездные'!$C$1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'Налоговые + безвозмездные'!$A$2:$A$7</c:f>
              <c:strCache>
                <c:ptCount val="6"/>
                <c:pt idx="0">
                  <c:v>2021 год (факт)</c:v>
                </c:pt>
                <c:pt idx="1">
                  <c:v>2022 год (план на 1 октября 2022 года)</c:v>
                </c:pt>
                <c:pt idx="2">
                  <c:v>2022 год (оценка)</c:v>
                </c:pt>
                <c:pt idx="3">
                  <c:v>2023 год</c:v>
                </c:pt>
                <c:pt idx="4">
                  <c:v>2024 год</c:v>
                </c:pt>
                <c:pt idx="5">
                  <c:v>2025 год</c:v>
                </c:pt>
              </c:strCache>
            </c:strRef>
          </c:cat>
          <c:val>
            <c:numRef>
              <c:f>'Налоговые + безвозмездные'!$C$2:$C$7</c:f>
              <c:numCache>
                <c:formatCode>#,##0.0</c:formatCode>
                <c:ptCount val="6"/>
                <c:pt idx="0">
                  <c:v>5441.7</c:v>
                </c:pt>
                <c:pt idx="1">
                  <c:v>7244.2</c:v>
                </c:pt>
                <c:pt idx="2">
                  <c:v>6353.6</c:v>
                </c:pt>
                <c:pt idx="3">
                  <c:v>6973</c:v>
                </c:pt>
                <c:pt idx="4">
                  <c:v>6857.9</c:v>
                </c:pt>
                <c:pt idx="5">
                  <c:v>3548.8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50A-431E-8A40-567477E76F3F}"/>
            </c:ext>
          </c:extLst>
        </c:ser>
        <c:gapWidth val="95"/>
        <c:shape val="box"/>
        <c:axId val="56426496"/>
        <c:axId val="56428032"/>
        <c:axId val="0"/>
      </c:bar3DChart>
      <c:catAx>
        <c:axId val="5642649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56428032"/>
        <c:crosses val="autoZero"/>
        <c:auto val="1"/>
        <c:lblAlgn val="ctr"/>
        <c:lblOffset val="100"/>
      </c:catAx>
      <c:valAx>
        <c:axId val="56428032"/>
        <c:scaling>
          <c:orientation val="minMax"/>
          <c:max val="14000"/>
          <c:min val="0"/>
        </c:scaling>
        <c:axPos val="l"/>
        <c:numFmt formatCode="#,##0.0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56426496"/>
        <c:crosses val="autoZero"/>
        <c:crossBetween val="between"/>
        <c:majorUnit val="2000"/>
        <c:minorUnit val="100"/>
      </c:valAx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view3D>
      <c:rotY val="30"/>
      <c:depthPercent val="100"/>
      <c:rAngAx val="1"/>
    </c:view3D>
    <c:plotArea>
      <c:layout>
        <c:manualLayout>
          <c:layoutTarget val="inner"/>
          <c:xMode val="edge"/>
          <c:yMode val="edge"/>
          <c:x val="8.5467188919298026E-2"/>
          <c:y val="2.9796342697570057E-2"/>
          <c:w val="0.89809968613555768"/>
          <c:h val="0.72136210275074508"/>
        </c:manualLayout>
      </c:layout>
      <c:bar3DChart>
        <c:barDir val="col"/>
        <c:grouping val="stacked"/>
        <c:ser>
          <c:idx val="0"/>
          <c:order val="0"/>
          <c:tx>
            <c:strRef>
              <c:f>'налоговые+неналоговые'!$B$1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'налоговые+неналоговые'!$A$2:$A$7</c:f>
              <c:strCache>
                <c:ptCount val="6"/>
                <c:pt idx="0">
                  <c:v>2021 год (факт)</c:v>
                </c:pt>
                <c:pt idx="1">
                  <c:v>2022 год (план на 1 октября 2022 года)</c:v>
                </c:pt>
                <c:pt idx="2">
                  <c:v>2022 год (оценка)</c:v>
                </c:pt>
                <c:pt idx="3">
                  <c:v>2023 год</c:v>
                </c:pt>
                <c:pt idx="4">
                  <c:v>2024 год</c:v>
                </c:pt>
                <c:pt idx="5">
                  <c:v>2025 год</c:v>
                </c:pt>
              </c:strCache>
            </c:strRef>
          </c:cat>
          <c:val>
            <c:numRef>
              <c:f>'налоговые+неналоговые'!$B$2:$B$7</c:f>
              <c:numCache>
                <c:formatCode>#,##0.0</c:formatCode>
                <c:ptCount val="6"/>
                <c:pt idx="0">
                  <c:v>3062.1</c:v>
                </c:pt>
                <c:pt idx="1">
                  <c:v>3347.8</c:v>
                </c:pt>
                <c:pt idx="2">
                  <c:v>3328.2</c:v>
                </c:pt>
                <c:pt idx="3">
                  <c:v>3473.6</c:v>
                </c:pt>
                <c:pt idx="4">
                  <c:v>3585.6</c:v>
                </c:pt>
                <c:pt idx="5">
                  <c:v>3745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8F-4F28-B7AE-A2C5F238CEA4}"/>
            </c:ext>
          </c:extLst>
        </c:ser>
        <c:ser>
          <c:idx val="1"/>
          <c:order val="1"/>
          <c:tx>
            <c:strRef>
              <c:f>'налоговые+неналоговые'!$C$1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'налоговые+неналоговые'!$A$2:$A$7</c:f>
              <c:strCache>
                <c:ptCount val="6"/>
                <c:pt idx="0">
                  <c:v>2021 год (факт)</c:v>
                </c:pt>
                <c:pt idx="1">
                  <c:v>2022 год (план на 1 октября 2022 года)</c:v>
                </c:pt>
                <c:pt idx="2">
                  <c:v>2022 год (оценка)</c:v>
                </c:pt>
                <c:pt idx="3">
                  <c:v>2023 год</c:v>
                </c:pt>
                <c:pt idx="4">
                  <c:v>2024 год</c:v>
                </c:pt>
                <c:pt idx="5">
                  <c:v>2025 год</c:v>
                </c:pt>
              </c:strCache>
            </c:strRef>
          </c:cat>
          <c:val>
            <c:numRef>
              <c:f>'налоговые+неналоговые'!$C$2:$C$7</c:f>
              <c:numCache>
                <c:formatCode>#,##0.0</c:formatCode>
                <c:ptCount val="6"/>
                <c:pt idx="0">
                  <c:v>476.6</c:v>
                </c:pt>
                <c:pt idx="1">
                  <c:v>850</c:v>
                </c:pt>
                <c:pt idx="2">
                  <c:v>660.2</c:v>
                </c:pt>
                <c:pt idx="3">
                  <c:v>510.6</c:v>
                </c:pt>
                <c:pt idx="4">
                  <c:v>419.3</c:v>
                </c:pt>
                <c:pt idx="5">
                  <c:v>475.7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B8F-4F28-B7AE-A2C5F238CEA4}"/>
            </c:ext>
          </c:extLst>
        </c:ser>
        <c:gapWidth val="87"/>
        <c:gapDepth val="217"/>
        <c:shape val="box"/>
        <c:axId val="56450432"/>
        <c:axId val="57828480"/>
        <c:axId val="0"/>
      </c:bar3DChart>
      <c:catAx>
        <c:axId val="5645043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57828480"/>
        <c:crosses val="autoZero"/>
        <c:auto val="1"/>
        <c:lblAlgn val="ctr"/>
        <c:lblOffset val="100"/>
      </c:catAx>
      <c:valAx>
        <c:axId val="57828480"/>
        <c:scaling>
          <c:orientation val="minMax"/>
          <c:max val="5000"/>
        </c:scaling>
        <c:axPos val="l"/>
        <c:numFmt formatCode="#,##0.0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56450432"/>
        <c:crosses val="autoZero"/>
        <c:crossBetween val="between"/>
        <c:majorUnit val="1000"/>
      </c:valAx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0584649209285167"/>
          <c:y val="0.19961396206811813"/>
          <c:w val="0.40460684506100891"/>
          <c:h val="0.77960831121515428"/>
        </c:manualLayout>
      </c:layout>
      <c:doughnutChart>
        <c:varyColors val="1"/>
        <c:ser>
          <c:idx val="0"/>
          <c:order val="0"/>
          <c:spPr>
            <a:solidFill>
              <a:schemeClr val="accent1"/>
            </a:solidFill>
            <a:ln w="38100" cap="flat" cmpd="sng" algn="ctr">
              <a:solidFill>
                <a:schemeClr val="lt1"/>
              </a:solidFill>
              <a:prstDash val="solid"/>
            </a:ln>
            <a:effectLst/>
          </c:spPr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5CD-433E-8466-7D2916A09272}"/>
              </c:ext>
            </c:extLst>
          </c:dPt>
          <c:dPt>
            <c:idx val="1"/>
            <c:spPr>
              <a:solidFill>
                <a:srgbClr val="FF8B8B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5CD-433E-8466-7D2916A09272}"/>
              </c:ext>
            </c:extLst>
          </c:dPt>
          <c:dPt>
            <c:idx val="2"/>
            <c:spPr>
              <a:solidFill>
                <a:schemeClr val="accent4">
                  <a:lumMod val="60000"/>
                  <a:lumOff val="40000"/>
                </a:schemeClr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5CD-433E-8466-7D2916A09272}"/>
              </c:ext>
            </c:extLst>
          </c:dPt>
          <c:dPt>
            <c:idx val="3"/>
            <c:spPr>
              <a:noFill/>
              <a:ln w="38100" cap="flat" cmpd="sng" algn="ctr">
                <a:noFill/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5CD-433E-8466-7D2916A09272}"/>
              </c:ext>
            </c:extLst>
          </c:dPt>
          <c:dLbls>
            <c:dLbl>
              <c:idx val="0"/>
              <c:layout>
                <c:manualLayout>
                  <c:x val="-1.5129917744474744E-2"/>
                  <c:y val="-0.23703537799677121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ЕСХН</a:t>
                    </a:r>
                  </a:p>
                  <a:p>
                    <a:r>
                      <a:rPr lang="ru-RU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1,2 млн. рублей</a:t>
                    </a:r>
                  </a:p>
                  <a:p>
                    <a:r>
                      <a:rPr lang="ru-RU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0,1%</a:t>
                    </a:r>
                    <a:endParaRPr lang="ru-RU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endParaRP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5CD-433E-8466-7D2916A09272}"/>
                </c:ext>
              </c:extLst>
            </c:dLbl>
            <c:dLbl>
              <c:idx val="1"/>
              <c:layout>
                <c:manualLayout>
                  <c:x val="0.14536217389517544"/>
                  <c:y val="-0.19348246031523841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Акцизы на </a:t>
                    </a:r>
                    <a:r>
                      <a:rPr lang="ru-RU" sz="14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нефтепродукты </a:t>
                    </a:r>
                    <a:r>
                      <a:rPr lang="ru-RU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5,1 млн. рублей</a:t>
                    </a:r>
                  </a:p>
                  <a:p>
                    <a:r>
                      <a:rPr lang="ru-RU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0,2%</a:t>
                    </a:r>
                    <a:endParaRPr lang="ru-RU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endParaRP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5CD-433E-8466-7D2916A09272}"/>
                </c:ext>
              </c:extLst>
            </c:dLbl>
            <c:dLbl>
              <c:idx val="2"/>
              <c:layout>
                <c:manualLayout>
                  <c:x val="0.16592084312955788"/>
                  <c:y val="-8.84546350992855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Патент</a:t>
                    </a:r>
                  </a:p>
                  <a:p>
                    <a:r>
                      <a:rPr lang="ru-RU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12,5 млн. рублей</a:t>
                    </a:r>
                  </a:p>
                  <a:p>
                    <a:r>
                      <a:rPr lang="ru-RU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0,6%</a:t>
                    </a:r>
                    <a:endParaRPr lang="ru-RU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endParaRP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5CD-433E-8466-7D2916A09272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CD-433E-8466-7D2916A09272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CD-433E-8466-7D2916A092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ru-RU"/>
              </a:p>
            </c:txPr>
            <c:showVal val="1"/>
            <c:showCatName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Налоговые!$B$25:$B$28</c:f>
              <c:strCache>
                <c:ptCount val="3"/>
                <c:pt idx="0">
                  <c:v>ЕСХН</c:v>
                </c:pt>
                <c:pt idx="1">
                  <c:v>Акцизы на нефтепродукты</c:v>
                </c:pt>
                <c:pt idx="2">
                  <c:v>Патент</c:v>
                </c:pt>
              </c:strCache>
            </c:strRef>
          </c:cat>
          <c:val>
            <c:numRef>
              <c:f>Налоговые!$C$25:$C$28</c:f>
              <c:numCache>
                <c:formatCode>#,##0.0</c:formatCode>
                <c:ptCount val="4"/>
                <c:pt idx="0">
                  <c:v>0.2</c:v>
                </c:pt>
                <c:pt idx="1">
                  <c:v>7.7</c:v>
                </c:pt>
                <c:pt idx="2">
                  <c:v>17.600000000000001</c:v>
                </c:pt>
                <c:pt idx="3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5CD-433E-8466-7D2916A09272}"/>
            </c:ext>
          </c:extLst>
        </c:ser>
        <c:firstSliceAng val="0"/>
        <c:holeSize val="30"/>
      </c:doughnutChart>
    </c:plotArea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200"/>
      <c:perspective val="30"/>
    </c:view3D>
    <c:plotArea>
      <c:layout>
        <c:manualLayout>
          <c:layoutTarget val="inner"/>
          <c:xMode val="edge"/>
          <c:yMode val="edge"/>
          <c:x val="0.10430023236932708"/>
          <c:y val="0.12380234302222792"/>
          <c:w val="0.70702585519582084"/>
          <c:h val="0.6944797807237385"/>
        </c:manualLayout>
      </c:layout>
      <c:pie3DChart>
        <c:varyColors val="1"/>
        <c:ser>
          <c:idx val="0"/>
          <c:order val="0"/>
          <c:spPr>
            <a:solidFill>
              <a:srgbClr val="4F81BD">
                <a:alpha val="90000"/>
              </a:srgbClr>
            </a:solidFill>
            <a:effectLst>
              <a:outerShdw blurRad="50800" dist="368300" dir="5400000" sx="122000" sy="122000" algn="ctr" rotWithShape="0">
                <a:srgbClr val="000000">
                  <a:alpha val="88000"/>
                </a:srgbClr>
              </a:outerShdw>
            </a:effectLst>
          </c:spPr>
          <c:explosion val="4"/>
          <c:dPt>
            <c:idx val="0"/>
            <c:spPr>
              <a:solidFill>
                <a:srgbClr val="7030A0">
                  <a:alpha val="96000"/>
                </a:srgbClr>
              </a:solidFill>
              <a:effectLst>
                <a:outerShdw blurRad="50800" dist="368300" dir="5400000" sx="122000" sy="122000" algn="ctr" rotWithShape="0">
                  <a:srgbClr val="000000">
                    <a:alpha val="8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51B-4FD0-AE16-2A75B8E11957}"/>
              </c:ext>
            </c:extLst>
          </c:dPt>
          <c:dPt>
            <c:idx val="1"/>
            <c:spPr>
              <a:solidFill>
                <a:srgbClr val="7D5EEE">
                  <a:alpha val="89804"/>
                </a:srgbClr>
              </a:solidFill>
              <a:effectLst>
                <a:outerShdw blurRad="50800" dist="368300" dir="5400000" sx="122000" sy="122000" algn="ctr" rotWithShape="0">
                  <a:srgbClr val="000000">
                    <a:alpha val="8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51B-4FD0-AE16-2A75B8E11957}"/>
              </c:ext>
            </c:extLst>
          </c:dPt>
          <c:dPt>
            <c:idx val="2"/>
            <c:spPr>
              <a:solidFill>
                <a:schemeClr val="accent6">
                  <a:lumMod val="75000"/>
                  <a:alpha val="90000"/>
                </a:schemeClr>
              </a:solidFill>
              <a:effectLst>
                <a:outerShdw blurRad="50800" dist="368300" dir="5400000" sx="122000" sy="122000" algn="ctr" rotWithShape="0">
                  <a:srgbClr val="000000">
                    <a:alpha val="8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51B-4FD0-AE16-2A75B8E11957}"/>
              </c:ext>
            </c:extLst>
          </c:dPt>
          <c:dPt>
            <c:idx val="3"/>
            <c:spPr>
              <a:solidFill>
                <a:srgbClr val="00B050">
                  <a:alpha val="90000"/>
                </a:srgbClr>
              </a:solidFill>
              <a:effectLst>
                <a:outerShdw blurRad="50800" dist="368300" dir="5400000" sx="122000" sy="122000" algn="ctr" rotWithShape="0">
                  <a:srgbClr val="000000">
                    <a:alpha val="8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51B-4FD0-AE16-2A75B8E11957}"/>
              </c:ext>
            </c:extLst>
          </c:dPt>
          <c:dPt>
            <c:idx val="4"/>
            <c:spPr>
              <a:solidFill>
                <a:srgbClr val="FFFF00">
                  <a:alpha val="90000"/>
                </a:srgbClr>
              </a:solidFill>
              <a:effectLst>
                <a:outerShdw blurRad="50800" dist="368300" dir="5400000" sx="122000" sy="122000" algn="ctr" rotWithShape="0">
                  <a:srgbClr val="000000">
                    <a:alpha val="8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51B-4FD0-AE16-2A75B8E11957}"/>
              </c:ext>
            </c:extLst>
          </c:dPt>
          <c:dPt>
            <c:idx val="5"/>
            <c:spPr>
              <a:solidFill>
                <a:srgbClr val="00B0F0">
                  <a:alpha val="90000"/>
                </a:srgbClr>
              </a:solidFill>
              <a:effectLst>
                <a:outerShdw blurRad="50800" dist="368300" dir="5400000" sx="122000" sy="122000" algn="ctr" rotWithShape="0">
                  <a:srgbClr val="000000">
                    <a:alpha val="8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51B-4FD0-AE16-2A75B8E11957}"/>
              </c:ext>
            </c:extLst>
          </c:dPt>
          <c:dPt>
            <c:idx val="6"/>
            <c:spPr>
              <a:solidFill>
                <a:srgbClr val="C00000">
                  <a:alpha val="90000"/>
                </a:srgbClr>
              </a:solidFill>
              <a:effectLst>
                <a:outerShdw blurRad="50800" dist="368300" dir="5400000" sx="122000" sy="122000" algn="ctr" rotWithShape="0">
                  <a:srgbClr val="000000">
                    <a:alpha val="8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F51B-4FD0-AE16-2A75B8E11957}"/>
              </c:ext>
            </c:extLst>
          </c:dPt>
          <c:dLbls>
            <c:dLbl>
              <c:idx val="0"/>
              <c:layout>
                <c:manualLayout>
                  <c:x val="-4.6606543588420243E-2"/>
                  <c:y val="-2.802717712494828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Налог на доходы физических лиц
</a:t>
                    </a:r>
                    <a:r>
                      <a:rPr lang="ru-RU" b="0" dirty="0" smtClean="0"/>
                      <a:t>2414,9</a:t>
                    </a:r>
                    <a:r>
                      <a:rPr lang="en-US" b="0" dirty="0" smtClean="0"/>
                      <a:t> </a:t>
                    </a:r>
                    <a:r>
                      <a:rPr lang="ru-RU" b="0" dirty="0" smtClean="0"/>
                      <a:t>млн.рублей</a:t>
                    </a:r>
                    <a:r>
                      <a:rPr lang="ru-RU" b="0" dirty="0"/>
                      <a:t>
69,5%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7.3699662948838842E-3"/>
                  <c:y val="-0.3839219524392652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Налог, взимаемый по упрощенной системе налогообложения
</a:t>
                    </a:r>
                    <a:r>
                      <a:rPr lang="ru-RU" b="0" dirty="0" smtClean="0"/>
                      <a:t>384,5 </a:t>
                    </a:r>
                    <a:r>
                      <a:rPr lang="ru-RU" sz="1200" b="0" i="0" u="none" strike="noStrike" baseline="0" dirty="0" smtClean="0"/>
                      <a:t>млн.рублей</a:t>
                    </a:r>
                    <a:r>
                      <a:rPr lang="ru-RU" b="0" dirty="0"/>
                      <a:t>
11,1%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9.1643711725703958E-2"/>
                  <c:y val="-5.798744154812687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на имущество физических лиц
</a:t>
                    </a:r>
                    <a:r>
                      <a:rPr lang="ru-RU" b="0" dirty="0" smtClean="0"/>
                      <a:t>259,7 </a:t>
                    </a:r>
                    <a:r>
                      <a:rPr lang="ru-RU" sz="1200" b="0" i="0" u="none" strike="noStrike" baseline="0" dirty="0" smtClean="0"/>
                      <a:t>млн.рублей</a:t>
                    </a:r>
                    <a:r>
                      <a:rPr lang="ru-RU" b="0" dirty="0"/>
                      <a:t>
7,5%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7.4586172016598173E-2"/>
                  <c:y val="4.305620699163620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Земельный налог
</a:t>
                    </a:r>
                    <a:r>
                      <a:rPr lang="ru-RU" b="0" dirty="0" smtClean="0"/>
                      <a:t>226,9 </a:t>
                    </a:r>
                    <a:r>
                      <a:rPr lang="ru-RU" sz="1200" b="0" i="0" u="none" strike="noStrike" baseline="0" dirty="0" smtClean="0"/>
                      <a:t>млн.рублей</a:t>
                    </a:r>
                    <a:r>
                      <a:rPr lang="ru-RU" b="0" dirty="0"/>
                      <a:t>
6,5%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2.8255513750445809E-2"/>
                  <c:y val="6.793897726048109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Госпошлина
</a:t>
                    </a:r>
                    <a:r>
                      <a:rPr lang="ru-RU" b="0" dirty="0" smtClean="0"/>
                      <a:t>57,8 </a:t>
                    </a:r>
                    <a:r>
                      <a:rPr lang="ru-RU" sz="1200" b="0" i="0" u="none" strike="noStrike" baseline="0" dirty="0" smtClean="0"/>
                      <a:t>млн.рублей</a:t>
                    </a:r>
                    <a:r>
                      <a:rPr lang="ru-RU" b="0" dirty="0"/>
                      <a:t>
1,7%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/>
                      <a:t>Налог, взимаемый в связи с применением патентной системы налогообложения</a:t>
                    </a:r>
                    <a:r>
                      <a:rPr lang="ru-RU"/>
                      <a:t>
</a:t>
                    </a:r>
                    <a:r>
                      <a:rPr lang="ru-RU" b="0" smtClean="0"/>
                      <a:t>118,4 </a:t>
                    </a:r>
                    <a:r>
                      <a:rPr lang="ru-RU" sz="1200" b="0" i="0" u="none" strike="noStrike" baseline="0" smtClean="0"/>
                      <a:t>млн.рублей</a:t>
                    </a:r>
                    <a:r>
                      <a:rPr lang="ru-RU" b="0" dirty="0"/>
                      <a:t>
3,4%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-0.20061981383674746"/>
                  <c:y val="-0.1453558541231461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налоговые доходы
 </a:t>
                    </a:r>
                    <a:r>
                      <a:rPr lang="ru-RU" b="0" dirty="0"/>
                      <a:t>11,4  </a:t>
                    </a:r>
                    <a:r>
                      <a:rPr lang="ru-RU" sz="1200" b="0" i="0" u="none" strike="noStrike" baseline="0" dirty="0" smtClean="0"/>
                      <a:t>млн.рублей</a:t>
                    </a:r>
                    <a:r>
                      <a:rPr lang="ru-RU" b="0" dirty="0" smtClean="0"/>
                      <a:t> </a:t>
                    </a:r>
                    <a:r>
                      <a:rPr lang="ru-RU" b="0" dirty="0"/>
                      <a:t>
0,3%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numFmt formatCode="0.0%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'Налоговые доходы'!$A$2:$A$8</c:f>
              <c:strCache>
                <c:ptCount val="7"/>
                <c:pt idx="0">
                  <c:v>Налог на доходы физических лиц</c:v>
                </c:pt>
                <c:pt idx="1">
                  <c:v>Налог, взимаемый по упрощенной системе налогообложения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Госпошлина</c:v>
                </c:pt>
                <c:pt idx="5">
                  <c:v>Налог, взимаемый в связи с применением патентной системы налогообложения</c:v>
                </c:pt>
                <c:pt idx="6">
                  <c:v>Прочие налоговые доходы</c:v>
                </c:pt>
              </c:strCache>
            </c:strRef>
          </c:cat>
          <c:val>
            <c:numRef>
              <c:f>'Налоговые доходы'!$B$2:$B$8</c:f>
              <c:numCache>
                <c:formatCode>General</c:formatCode>
                <c:ptCount val="7"/>
                <c:pt idx="0">
                  <c:v>2414.9</c:v>
                </c:pt>
                <c:pt idx="1">
                  <c:v>384.5</c:v>
                </c:pt>
                <c:pt idx="2">
                  <c:v>259.7</c:v>
                </c:pt>
                <c:pt idx="3">
                  <c:v>226.9</c:v>
                </c:pt>
                <c:pt idx="4">
                  <c:v>57.8</c:v>
                </c:pt>
                <c:pt idx="5">
                  <c:v>118.4</c:v>
                </c:pt>
                <c:pt idx="6" formatCode="_-* #,##0.0_р_._-;\-* #,##0.0_р_._-;_-* &quot;-&quot;??_р_._-;_-@_-">
                  <c:v>11.4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51B-4FD0-AE16-2A75B8E11957}"/>
            </c:ext>
          </c:extLst>
        </c:ser>
      </c:pie3D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0584649209285178"/>
          <c:y val="0.19961396206811813"/>
          <c:w val="0.40460684506100891"/>
          <c:h val="0.7796083112151545"/>
        </c:manualLayout>
      </c:layout>
      <c:doughnutChart>
        <c:varyColors val="1"/>
        <c:ser>
          <c:idx val="0"/>
          <c:order val="0"/>
          <c:spPr>
            <a:solidFill>
              <a:schemeClr val="accent1"/>
            </a:solidFill>
            <a:ln w="38100" cap="flat" cmpd="sng" algn="ctr">
              <a:solidFill>
                <a:schemeClr val="lt1"/>
              </a:solidFill>
              <a:prstDash val="solid"/>
            </a:ln>
            <a:effectLst/>
          </c:spPr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2DB-47F6-90BE-61F33CEAA1F7}"/>
              </c:ext>
            </c:extLst>
          </c:dPt>
          <c:dPt>
            <c:idx val="1"/>
            <c:spPr>
              <a:solidFill>
                <a:srgbClr val="FF8B8B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2DB-47F6-90BE-61F33CEAA1F7}"/>
              </c:ext>
            </c:extLst>
          </c:dPt>
          <c:dPt>
            <c:idx val="2"/>
            <c:spPr>
              <a:solidFill>
                <a:schemeClr val="accent4">
                  <a:lumMod val="60000"/>
                  <a:lumOff val="40000"/>
                </a:schemeClr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2DB-47F6-90BE-61F33CEAA1F7}"/>
              </c:ext>
            </c:extLst>
          </c:dPt>
          <c:dPt>
            <c:idx val="3"/>
            <c:spPr>
              <a:noFill/>
              <a:ln w="38100" cap="flat" cmpd="sng" algn="ctr">
                <a:noFill/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2DB-47F6-90BE-61F33CEAA1F7}"/>
              </c:ext>
            </c:extLst>
          </c:dPt>
          <c:dLbls>
            <c:dLbl>
              <c:idx val="0"/>
              <c:layout>
                <c:manualLayout>
                  <c:x val="-1.5129917744474744E-2"/>
                  <c:y val="-0.23703537799677121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ЕСХН</a:t>
                    </a:r>
                  </a:p>
                  <a:p>
                    <a:r>
                      <a:rPr lang="ru-RU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1,2 млн. рублей</a:t>
                    </a:r>
                  </a:p>
                  <a:p>
                    <a:r>
                      <a:rPr lang="ru-RU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0,1%</a:t>
                    </a:r>
                    <a:endParaRPr lang="ru-RU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endParaRP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2DB-47F6-90BE-61F33CEAA1F7}"/>
                </c:ext>
              </c:extLst>
            </c:dLbl>
            <c:dLbl>
              <c:idx val="1"/>
              <c:layout>
                <c:manualLayout>
                  <c:x val="0.14536217389517544"/>
                  <c:y val="-0.19348246031523841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Акцизы на </a:t>
                    </a:r>
                    <a:r>
                      <a:rPr lang="ru-RU" sz="14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нефтепродукты </a:t>
                    </a:r>
                    <a:r>
                      <a:rPr lang="ru-RU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5,1 млн. рублей</a:t>
                    </a:r>
                  </a:p>
                  <a:p>
                    <a:r>
                      <a:rPr lang="ru-RU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0,2%</a:t>
                    </a:r>
                    <a:endParaRPr lang="ru-RU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endParaRP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2DB-47F6-90BE-61F33CEAA1F7}"/>
                </c:ext>
              </c:extLst>
            </c:dLbl>
            <c:dLbl>
              <c:idx val="2"/>
              <c:layout>
                <c:manualLayout>
                  <c:x val="0.16592084312955788"/>
                  <c:y val="-8.8454635099285528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Патент</a:t>
                    </a:r>
                  </a:p>
                  <a:p>
                    <a:r>
                      <a:rPr lang="ru-RU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12,5 млн. рублей</a:t>
                    </a:r>
                  </a:p>
                  <a:p>
                    <a:r>
                      <a:rPr lang="ru-RU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0,6%</a:t>
                    </a:r>
                    <a:endParaRPr lang="ru-RU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endParaRP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2DB-47F6-90BE-61F33CEAA1F7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DB-47F6-90BE-61F33CEAA1F7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DB-47F6-90BE-61F33CEAA1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ru-RU"/>
              </a:p>
            </c:txPr>
            <c:showVal val="1"/>
            <c:showCatName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Налоговые!$B$25:$B$28</c:f>
              <c:strCache>
                <c:ptCount val="3"/>
                <c:pt idx="0">
                  <c:v>ЕСХН</c:v>
                </c:pt>
                <c:pt idx="1">
                  <c:v>Акцизы на нефтепродукты</c:v>
                </c:pt>
                <c:pt idx="2">
                  <c:v>Патент</c:v>
                </c:pt>
              </c:strCache>
            </c:strRef>
          </c:cat>
          <c:val>
            <c:numRef>
              <c:f>Налоговые!$C$25:$C$28</c:f>
              <c:numCache>
                <c:formatCode>#,##0.0</c:formatCode>
                <c:ptCount val="4"/>
                <c:pt idx="0">
                  <c:v>0.2</c:v>
                </c:pt>
                <c:pt idx="1">
                  <c:v>7.7</c:v>
                </c:pt>
                <c:pt idx="2">
                  <c:v>17.600000000000001</c:v>
                </c:pt>
                <c:pt idx="3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2DB-47F6-90BE-61F33CEAA1F7}"/>
            </c:ext>
          </c:extLst>
        </c:ser>
        <c:firstSliceAng val="0"/>
        <c:holeSize val="30"/>
      </c:doughnutChart>
    </c:plotArea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9040454181415575"/>
          <c:y val="2.8341186499614011E-2"/>
          <c:w val="0.74577824103286761"/>
          <c:h val="0.8402307706976887"/>
        </c:manualLayout>
      </c:layout>
      <c:bar3DChart>
        <c:barDir val="bar"/>
        <c:grouping val="clustered"/>
        <c:ser>
          <c:idx val="0"/>
          <c:order val="0"/>
          <c:spPr>
            <a:ln w="9525">
              <a:solidFill>
                <a:schemeClr val="tx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00B050"/>
              </a:solidFill>
              <a:ln w="9525">
                <a:solidFill>
                  <a:schemeClr val="tx1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F36-4CAF-835D-33680F52AC73}"/>
              </c:ext>
            </c:extLst>
          </c:dPt>
          <c:dPt>
            <c:idx val="1"/>
            <c:spPr>
              <a:solidFill>
                <a:srgbClr val="00B050"/>
              </a:solidFill>
              <a:ln w="9525">
                <a:solidFill>
                  <a:schemeClr val="tx1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F36-4CAF-835D-33680F52AC73}"/>
              </c:ext>
            </c:extLst>
          </c:dPt>
          <c:dPt>
            <c:idx val="2"/>
            <c:spPr>
              <a:solidFill>
                <a:srgbClr val="00B050"/>
              </a:solidFill>
              <a:ln w="9525">
                <a:solidFill>
                  <a:schemeClr val="tx1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F36-4CAF-835D-33680F52AC73}"/>
              </c:ext>
            </c:extLst>
          </c:dPt>
          <c:dPt>
            <c:idx val="3"/>
            <c:spPr>
              <a:solidFill>
                <a:srgbClr val="0070C0"/>
              </a:solidFill>
              <a:ln w="9525">
                <a:solidFill>
                  <a:schemeClr val="tx1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F36-4CAF-835D-33680F52AC73}"/>
              </c:ext>
            </c:extLst>
          </c:dPt>
          <c:dPt>
            <c:idx val="4"/>
            <c:spPr>
              <a:solidFill>
                <a:srgbClr val="C00000"/>
              </a:solidFill>
              <a:ln w="9525">
                <a:solidFill>
                  <a:schemeClr val="tx1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F36-4CAF-835D-33680F52AC73}"/>
              </c:ext>
            </c:extLst>
          </c:dPt>
          <c:dPt>
            <c:idx val="5"/>
            <c:spPr>
              <a:solidFill>
                <a:srgbClr val="C00000"/>
              </a:solidFill>
              <a:ln w="9525">
                <a:solidFill>
                  <a:schemeClr val="tx1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F36-4CAF-835D-33680F52AC73}"/>
              </c:ext>
            </c:extLst>
          </c:dPt>
          <c:dLbls>
            <c:dLbl>
              <c:idx val="0"/>
              <c:layout>
                <c:manualLayout>
                  <c:x val="1.2155660410090818E-2"/>
                  <c:y val="-1.2882357499824425E-2"/>
                </c:manualLayout>
              </c:layout>
              <c:showVal val="1"/>
            </c:dLbl>
            <c:dLbl>
              <c:idx val="1"/>
              <c:layout>
                <c:manualLayout>
                  <c:x val="2.1272405717658992E-2"/>
                  <c:y val="-1.030588599985962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 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 984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9</a:t>
                    </a:r>
                  </a:p>
                  <a:p>
                    <a:r>
                      <a:rPr lang="ru-RU" b="0" dirty="0" smtClean="0"/>
                      <a:t>(12,3%)</a:t>
                    </a:r>
                    <a:endParaRPr lang="en-US" b="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9752948166397589E-2"/>
                  <c:y val="-2.318824349968414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2</a:t>
                    </a:r>
                    <a:r>
                      <a:rPr lang="ru-RU" baseline="0" dirty="0" smtClean="0"/>
                      <a:t> 236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8</a:t>
                    </a:r>
                  </a:p>
                  <a:p>
                    <a:r>
                      <a:rPr lang="ru-RU" b="0" dirty="0" smtClean="0"/>
                      <a:t>(12,7%)</a:t>
                    </a:r>
                    <a:endParaRPr lang="en-US" b="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5830778371442892E-2"/>
                  <c:y val="-2.06117719997192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</a:t>
                    </a:r>
                    <a:r>
                      <a:rPr lang="ru-RU" baseline="0" dirty="0" smtClean="0"/>
                      <a:t> 414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9</a:t>
                    </a:r>
                  </a:p>
                  <a:p>
                    <a:r>
                      <a:rPr lang="ru-RU" b="0" dirty="0" smtClean="0"/>
                      <a:t>(8,0%)</a:t>
                    </a:r>
                    <a:endParaRPr lang="en-US" b="0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8233490615136363E-2"/>
                  <c:y val="-1.803530049975432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</a:t>
                    </a:r>
                    <a:r>
                      <a:rPr lang="ru-RU" dirty="0" smtClean="0"/>
                      <a:t> 535</a:t>
                    </a:r>
                    <a:r>
                      <a:rPr lang="en-US" dirty="0" smtClean="0"/>
                      <a:t>,5</a:t>
                    </a:r>
                    <a:endParaRPr lang="ru-RU" dirty="0" smtClean="0"/>
                  </a:p>
                  <a:p>
                    <a:r>
                      <a:rPr lang="ru-RU" b="0" dirty="0" smtClean="0"/>
                      <a:t>(5,0%)</a:t>
                    </a:r>
                    <a:endParaRPr lang="en-US" b="0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1.8233490615136363E-2"/>
                  <c:y val="-1.545882899978944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649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endParaRPr lang="en-US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en-US" b="0" dirty="0" smtClean="0">
                        <a:latin typeface="Times New Roman" pitchFamily="18" charset="0"/>
                        <a:cs typeface="Times New Roman" pitchFamily="18" charset="0"/>
                      </a:rPr>
                      <a:t>(</a:t>
                    </a:r>
                    <a:r>
                      <a:rPr lang="ru-RU" b="0" dirty="0" smtClean="0">
                        <a:latin typeface="Times New Roman" pitchFamily="18" charset="0"/>
                        <a:cs typeface="Times New Roman" pitchFamily="18" charset="0"/>
                      </a:rPr>
                      <a:t>4,5%)</a:t>
                    </a:r>
                    <a:endParaRPr lang="en-US" b="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НДФЛ!$A$2:$A$7</c:f>
              <c:strCache>
                <c:ptCount val="6"/>
                <c:pt idx="0">
                  <c:v>Факт 2020 год</c:v>
                </c:pt>
                <c:pt idx="1">
                  <c:v>Факт 2021 год</c:v>
                </c:pt>
                <c:pt idx="2">
                  <c:v>Оценка 2022 год </c:v>
                </c:pt>
                <c:pt idx="3">
                  <c:v>Прогноз 2023 год</c:v>
                </c:pt>
                <c:pt idx="4">
                  <c:v>Прогноз 2024 год</c:v>
                </c:pt>
                <c:pt idx="5">
                  <c:v>Прогноз 2025 год</c:v>
                </c:pt>
              </c:strCache>
            </c:strRef>
          </c:cat>
          <c:val>
            <c:numRef>
              <c:f>НДФЛ!$B$2:$B$7</c:f>
              <c:numCache>
                <c:formatCode>0.0</c:formatCode>
                <c:ptCount val="6"/>
                <c:pt idx="0">
                  <c:v>1768.2</c:v>
                </c:pt>
                <c:pt idx="1">
                  <c:v>1984.9</c:v>
                </c:pt>
                <c:pt idx="2" formatCode="General">
                  <c:v>2236.8000000000002</c:v>
                </c:pt>
                <c:pt idx="3" formatCode="General">
                  <c:v>2414.9</c:v>
                </c:pt>
                <c:pt idx="4" formatCode="General">
                  <c:v>2535.9</c:v>
                </c:pt>
                <c:pt idx="5" formatCode="General">
                  <c:v>2649.5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F36-4CAF-835D-33680F52AC73}"/>
            </c:ext>
          </c:extLst>
        </c:ser>
        <c:gapWidth val="62"/>
        <c:gapDepth val="41"/>
        <c:shape val="box"/>
        <c:axId val="59307520"/>
        <c:axId val="59309056"/>
        <c:axId val="0"/>
      </c:bar3DChart>
      <c:catAx>
        <c:axId val="59307520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9309056"/>
        <c:crosses val="autoZero"/>
        <c:auto val="1"/>
        <c:lblAlgn val="ctr"/>
        <c:lblOffset val="100"/>
      </c:catAx>
      <c:valAx>
        <c:axId val="59309056"/>
        <c:scaling>
          <c:orientation val="minMax"/>
          <c:max val="3000"/>
          <c:min val="0"/>
        </c:scaling>
        <c:axPos val="b"/>
        <c:numFmt formatCode="0.0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9307520"/>
        <c:crosses val="autoZero"/>
        <c:crossBetween val="between"/>
        <c:majorUnit val="500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1BA-489C-B099-4F61D7ABBEA9}"/>
              </c:ext>
            </c:extLst>
          </c:dPt>
          <c:dPt>
            <c:idx val="1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1BA-489C-B099-4F61D7ABBEA9}"/>
              </c:ext>
            </c:extLst>
          </c:dPt>
          <c:dPt>
            <c:idx val="2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1BA-489C-B099-4F61D7ABBEA9}"/>
              </c:ext>
            </c:extLst>
          </c:dPt>
          <c:dPt>
            <c:idx val="3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1BA-489C-B099-4F61D7ABBEA9}"/>
              </c:ext>
            </c:extLst>
          </c:dPt>
          <c:dPt>
            <c:idx val="4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1BA-489C-B099-4F61D7ABBEA9}"/>
              </c:ext>
            </c:extLst>
          </c:dPt>
          <c:dPt>
            <c:idx val="5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1BA-489C-B099-4F61D7ABBE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НИФЛ!$A$2:$A$7</c:f>
              <c:strCache>
                <c:ptCount val="6"/>
                <c:pt idx="0">
                  <c:v>Факт 2020 год</c:v>
                </c:pt>
                <c:pt idx="1">
                  <c:v>Факт 2021 год</c:v>
                </c:pt>
                <c:pt idx="2">
                  <c:v>Оценка 2022 год </c:v>
                </c:pt>
                <c:pt idx="3">
                  <c:v>Прогноз 2023 год</c:v>
                </c:pt>
                <c:pt idx="4">
                  <c:v>Прогноз 2024 год</c:v>
                </c:pt>
                <c:pt idx="5">
                  <c:v>Прогноз 2025 год</c:v>
                </c:pt>
              </c:strCache>
            </c:strRef>
          </c:cat>
          <c:val>
            <c:numRef>
              <c:f>НИФЛ!$B$2:$B$7</c:f>
              <c:numCache>
                <c:formatCode>General</c:formatCode>
                <c:ptCount val="6"/>
                <c:pt idx="0">
                  <c:v>271.89999999999969</c:v>
                </c:pt>
                <c:pt idx="1">
                  <c:v>274.7</c:v>
                </c:pt>
                <c:pt idx="2" formatCode="0.0">
                  <c:v>282.8</c:v>
                </c:pt>
                <c:pt idx="3">
                  <c:v>226.9</c:v>
                </c:pt>
                <c:pt idx="4">
                  <c:v>190.8</c:v>
                </c:pt>
                <c:pt idx="5">
                  <c:v>201.6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1BA-489C-B099-4F61D7ABBEA9}"/>
            </c:ext>
          </c:extLst>
        </c:ser>
        <c:gapWidth val="19"/>
        <c:gapDepth val="152"/>
        <c:shape val="cone"/>
        <c:axId val="59266944"/>
        <c:axId val="59310848"/>
        <c:axId val="0"/>
      </c:bar3DChart>
      <c:catAx>
        <c:axId val="5926694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9310848"/>
        <c:crosses val="autoZero"/>
        <c:auto val="1"/>
        <c:lblAlgn val="ctr"/>
        <c:lblOffset val="100"/>
      </c:catAx>
      <c:valAx>
        <c:axId val="5931084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9266944"/>
        <c:crosses val="autoZero"/>
        <c:crossBetween val="between"/>
        <c:majorUnit val="100"/>
      </c:valAx>
    </c:plotArea>
    <c:plotVisOnly val="1"/>
    <c:dispBlanksAs val="gap"/>
  </c:chart>
  <c:spPr>
    <a:noFill/>
    <a:ln>
      <a:noFill/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0.14286</cdr:x>
      <cdr:y>0.15493</cdr:y>
    </cdr:from>
    <cdr:to>
      <cdr:x>0.24604</cdr:x>
      <cdr:y>0.22775</cdr:y>
    </cdr:to>
    <cdr:sp macro="" textlink="">
      <cdr:nvSpPr>
        <cdr:cNvPr id="2" name="TextBox 10"/>
        <cdr:cNvSpPr txBox="1"/>
      </cdr:nvSpPr>
      <cdr:spPr>
        <a:xfrm xmlns:a="http://schemas.openxmlformats.org/drawingml/2006/main">
          <a:off x="1214446" y="785818"/>
          <a:ext cx="877163" cy="369332"/>
        </a:xfrm>
        <a:prstGeom xmlns:a="http://schemas.openxmlformats.org/drawingml/2006/main" prst="rect">
          <a:avLst/>
        </a:prstGeom>
        <a:noFill xmlns:a="http://schemas.openxmlformats.org/drawingml/2006/main"/>
        <a:effectLst xmlns:a="http://schemas.openxmlformats.org/drawingml/2006/main">
          <a:outerShdw blurRad="50800" dist="38100" dir="2700000" algn="tl" rotWithShape="0">
            <a:srgbClr val="1F497D">
              <a:lumMod val="75000"/>
              <a:alpha val="40000"/>
            </a:srgbClr>
          </a:outerShdw>
        </a:effectLst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  <a:cs typeface="Arial" charset="0"/>
            </a:defRPr>
          </a:lvl9pPr>
        </a:lstStyle>
        <a:p xmlns:a="http://schemas.openxmlformats.org/drawingml/2006/main">
          <a:r>
            <a:rPr lang="ru-RU" sz="18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3 </a:t>
          </a:r>
          <a:r>
            <a:rPr lang="en-US" sz="18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538</a:t>
          </a:r>
          <a:r>
            <a:rPr lang="ru-RU" sz="18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en-US" sz="18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7</a:t>
          </a:r>
          <a:endParaRPr lang="ru-RU" sz="1800" b="1" dirty="0">
            <a:solidFill>
              <a:srgbClr val="4F81BD">
                <a:lumMod val="50000"/>
              </a:srgb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0.28571</cdr:x>
      <cdr:y>0.07042</cdr:y>
    </cdr:from>
    <cdr:to>
      <cdr:x>0.38889</cdr:x>
      <cdr:y>0.14324</cdr:y>
    </cdr:to>
    <cdr:sp macro="" textlink="">
      <cdr:nvSpPr>
        <cdr:cNvPr id="3" name="TextBox 10"/>
        <cdr:cNvSpPr txBox="1"/>
      </cdr:nvSpPr>
      <cdr:spPr>
        <a:xfrm xmlns:a="http://schemas.openxmlformats.org/drawingml/2006/main">
          <a:off x="2428856" y="357177"/>
          <a:ext cx="877163" cy="369332"/>
        </a:xfrm>
        <a:prstGeom xmlns:a="http://schemas.openxmlformats.org/drawingml/2006/main" prst="rect">
          <a:avLst/>
        </a:prstGeom>
        <a:noFill xmlns:a="http://schemas.openxmlformats.org/drawingml/2006/main"/>
        <a:effectLst xmlns:a="http://schemas.openxmlformats.org/drawingml/2006/main">
          <a:outerShdw blurRad="50800" dist="38100" dir="2700000" algn="tl" rotWithShape="0">
            <a:srgbClr val="1F497D">
              <a:lumMod val="75000"/>
              <a:alpha val="40000"/>
            </a:srgbClr>
          </a:outerShdw>
        </a:effectLst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mbria"/>
            </a:defRPr>
          </a:lvl1pPr>
          <a:lvl2pPr marL="457200" indent="0">
            <a:defRPr sz="1100">
              <a:latin typeface="Cambria"/>
            </a:defRPr>
          </a:lvl2pPr>
          <a:lvl3pPr marL="914400" indent="0">
            <a:defRPr sz="1100">
              <a:latin typeface="Cambria"/>
            </a:defRPr>
          </a:lvl3pPr>
          <a:lvl4pPr marL="1371600" indent="0">
            <a:defRPr sz="1100">
              <a:latin typeface="Cambria"/>
            </a:defRPr>
          </a:lvl4pPr>
          <a:lvl5pPr marL="1828800" indent="0">
            <a:defRPr sz="1100">
              <a:latin typeface="Cambria"/>
            </a:defRPr>
          </a:lvl5pPr>
          <a:lvl6pPr marL="2286000" indent="0">
            <a:defRPr sz="1100">
              <a:latin typeface="Cambria"/>
            </a:defRPr>
          </a:lvl6pPr>
          <a:lvl7pPr marL="2743200" indent="0">
            <a:defRPr sz="1100">
              <a:latin typeface="Cambria"/>
            </a:defRPr>
          </a:lvl7pPr>
          <a:lvl8pPr marL="3200400" indent="0">
            <a:defRPr sz="1100">
              <a:latin typeface="Cambria"/>
            </a:defRPr>
          </a:lvl8pPr>
          <a:lvl9pPr marL="3657600" indent="0">
            <a:defRPr sz="1100">
              <a:latin typeface="Cambria"/>
            </a:defRPr>
          </a:lvl9pPr>
        </a:lstStyle>
        <a:p xmlns:a="http://schemas.openxmlformats.org/drawingml/2006/main">
          <a:r>
            <a:rPr lang="en-US" sz="18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4 197</a:t>
          </a:r>
          <a:r>
            <a:rPr lang="ru-RU" sz="18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en-US" sz="18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8</a:t>
          </a:r>
          <a:endParaRPr lang="ru-RU" sz="1800" b="1" dirty="0">
            <a:solidFill>
              <a:srgbClr val="4F81BD">
                <a:lumMod val="50000"/>
              </a:srgb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0.42017</cdr:x>
      <cdr:y>0.09859</cdr:y>
    </cdr:from>
    <cdr:to>
      <cdr:x>0.52335</cdr:x>
      <cdr:y>0.17141</cdr:y>
    </cdr:to>
    <cdr:sp macro="" textlink="">
      <cdr:nvSpPr>
        <cdr:cNvPr id="4" name="TextBox 10"/>
        <cdr:cNvSpPr txBox="1"/>
      </cdr:nvSpPr>
      <cdr:spPr>
        <a:xfrm xmlns:a="http://schemas.openxmlformats.org/drawingml/2006/main">
          <a:off x="3571900" y="500066"/>
          <a:ext cx="877163" cy="369332"/>
        </a:xfrm>
        <a:prstGeom xmlns:a="http://schemas.openxmlformats.org/drawingml/2006/main" prst="rect">
          <a:avLst/>
        </a:prstGeom>
        <a:noFill xmlns:a="http://schemas.openxmlformats.org/drawingml/2006/main"/>
        <a:effectLst xmlns:a="http://schemas.openxmlformats.org/drawingml/2006/main">
          <a:outerShdw blurRad="50800" dist="38100" dir="2700000" algn="tl" rotWithShape="0">
            <a:srgbClr val="1F497D">
              <a:lumMod val="75000"/>
              <a:alpha val="40000"/>
            </a:srgbClr>
          </a:outerShdw>
        </a:effectLst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mbria"/>
            </a:defRPr>
          </a:lvl1pPr>
          <a:lvl2pPr marL="457200" indent="0">
            <a:defRPr sz="1100">
              <a:latin typeface="Cambria"/>
            </a:defRPr>
          </a:lvl2pPr>
          <a:lvl3pPr marL="914400" indent="0">
            <a:defRPr sz="1100">
              <a:latin typeface="Cambria"/>
            </a:defRPr>
          </a:lvl3pPr>
          <a:lvl4pPr marL="1371600" indent="0">
            <a:defRPr sz="1100">
              <a:latin typeface="Cambria"/>
            </a:defRPr>
          </a:lvl4pPr>
          <a:lvl5pPr marL="1828800" indent="0">
            <a:defRPr sz="1100">
              <a:latin typeface="Cambria"/>
            </a:defRPr>
          </a:lvl5pPr>
          <a:lvl6pPr marL="2286000" indent="0">
            <a:defRPr sz="1100">
              <a:latin typeface="Cambria"/>
            </a:defRPr>
          </a:lvl6pPr>
          <a:lvl7pPr marL="2743200" indent="0">
            <a:defRPr sz="1100">
              <a:latin typeface="Cambria"/>
            </a:defRPr>
          </a:lvl7pPr>
          <a:lvl8pPr marL="3200400" indent="0">
            <a:defRPr sz="1100">
              <a:latin typeface="Cambria"/>
            </a:defRPr>
          </a:lvl8pPr>
          <a:lvl9pPr marL="3657600" indent="0">
            <a:defRPr sz="1100">
              <a:latin typeface="Cambria"/>
            </a:defRPr>
          </a:lvl9pPr>
        </a:lstStyle>
        <a:p xmlns:a="http://schemas.openxmlformats.org/drawingml/2006/main">
          <a:r>
            <a:rPr lang="en-US" sz="18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3</a:t>
          </a:r>
          <a:r>
            <a:rPr lang="ru-RU" sz="18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988</a:t>
          </a:r>
          <a:r>
            <a:rPr lang="ru-RU" sz="18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en-US" sz="18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4</a:t>
          </a:r>
          <a:endParaRPr lang="ru-RU" sz="1800" b="1" dirty="0">
            <a:solidFill>
              <a:srgbClr val="4F81BD">
                <a:lumMod val="50000"/>
              </a:srgb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0.55462</cdr:x>
      <cdr:y>0.09859</cdr:y>
    </cdr:from>
    <cdr:to>
      <cdr:x>0.6578</cdr:x>
      <cdr:y>0.17141</cdr:y>
    </cdr:to>
    <cdr:sp macro="" textlink="">
      <cdr:nvSpPr>
        <cdr:cNvPr id="5" name="TextBox 10"/>
        <cdr:cNvSpPr txBox="1"/>
      </cdr:nvSpPr>
      <cdr:spPr>
        <a:xfrm xmlns:a="http://schemas.openxmlformats.org/drawingml/2006/main">
          <a:off x="4714908" y="500066"/>
          <a:ext cx="877163" cy="369332"/>
        </a:xfrm>
        <a:prstGeom xmlns:a="http://schemas.openxmlformats.org/drawingml/2006/main" prst="rect">
          <a:avLst/>
        </a:prstGeom>
        <a:noFill xmlns:a="http://schemas.openxmlformats.org/drawingml/2006/main"/>
        <a:effectLst xmlns:a="http://schemas.openxmlformats.org/drawingml/2006/main">
          <a:outerShdw blurRad="50800" dist="38100" dir="2700000" algn="tl" rotWithShape="0">
            <a:srgbClr val="1F497D">
              <a:lumMod val="75000"/>
              <a:alpha val="40000"/>
            </a:srgbClr>
          </a:outerShdw>
        </a:effectLst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mbria"/>
            </a:defRPr>
          </a:lvl1pPr>
          <a:lvl2pPr marL="457200" indent="0">
            <a:defRPr sz="1100">
              <a:latin typeface="Cambria"/>
            </a:defRPr>
          </a:lvl2pPr>
          <a:lvl3pPr marL="914400" indent="0">
            <a:defRPr sz="1100">
              <a:latin typeface="Cambria"/>
            </a:defRPr>
          </a:lvl3pPr>
          <a:lvl4pPr marL="1371600" indent="0">
            <a:defRPr sz="1100">
              <a:latin typeface="Cambria"/>
            </a:defRPr>
          </a:lvl4pPr>
          <a:lvl5pPr marL="1828800" indent="0">
            <a:defRPr sz="1100">
              <a:latin typeface="Cambria"/>
            </a:defRPr>
          </a:lvl5pPr>
          <a:lvl6pPr marL="2286000" indent="0">
            <a:defRPr sz="1100">
              <a:latin typeface="Cambria"/>
            </a:defRPr>
          </a:lvl6pPr>
          <a:lvl7pPr marL="2743200" indent="0">
            <a:defRPr sz="1100">
              <a:latin typeface="Cambria"/>
            </a:defRPr>
          </a:lvl7pPr>
          <a:lvl8pPr marL="3200400" indent="0">
            <a:defRPr sz="1100">
              <a:latin typeface="Cambria"/>
            </a:defRPr>
          </a:lvl8pPr>
          <a:lvl9pPr marL="3657600" indent="0">
            <a:defRPr sz="1100">
              <a:latin typeface="Cambria"/>
            </a:defRPr>
          </a:lvl9pPr>
        </a:lstStyle>
        <a:p xmlns:a="http://schemas.openxmlformats.org/drawingml/2006/main">
          <a:r>
            <a:rPr lang="ru-RU" sz="18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3 </a:t>
          </a:r>
          <a:r>
            <a:rPr lang="en-US" sz="18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984</a:t>
          </a:r>
          <a:r>
            <a:rPr lang="ru-RU" sz="18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en-US" sz="18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2</a:t>
          </a:r>
          <a:endParaRPr lang="ru-RU" sz="1800" b="1" dirty="0">
            <a:solidFill>
              <a:srgbClr val="4F81BD">
                <a:lumMod val="50000"/>
              </a:srgb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0.68908</cdr:x>
      <cdr:y>0.09859</cdr:y>
    </cdr:from>
    <cdr:to>
      <cdr:x>0.79226</cdr:x>
      <cdr:y>0.17141</cdr:y>
    </cdr:to>
    <cdr:sp macro="" textlink="">
      <cdr:nvSpPr>
        <cdr:cNvPr id="6" name="TextBox 10"/>
        <cdr:cNvSpPr txBox="1"/>
      </cdr:nvSpPr>
      <cdr:spPr>
        <a:xfrm xmlns:a="http://schemas.openxmlformats.org/drawingml/2006/main">
          <a:off x="5857916" y="500066"/>
          <a:ext cx="877163" cy="369332"/>
        </a:xfrm>
        <a:prstGeom xmlns:a="http://schemas.openxmlformats.org/drawingml/2006/main" prst="rect">
          <a:avLst/>
        </a:prstGeom>
        <a:noFill xmlns:a="http://schemas.openxmlformats.org/drawingml/2006/main"/>
        <a:effectLst xmlns:a="http://schemas.openxmlformats.org/drawingml/2006/main">
          <a:outerShdw blurRad="50800" dist="38100" dir="2700000" algn="tl" rotWithShape="0">
            <a:srgbClr val="1F497D">
              <a:lumMod val="75000"/>
              <a:alpha val="40000"/>
            </a:srgbClr>
          </a:outerShdw>
        </a:effectLst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mbria"/>
            </a:defRPr>
          </a:lvl1pPr>
          <a:lvl2pPr marL="457200" indent="0">
            <a:defRPr sz="1100">
              <a:latin typeface="Cambria"/>
            </a:defRPr>
          </a:lvl2pPr>
          <a:lvl3pPr marL="914400" indent="0">
            <a:defRPr sz="1100">
              <a:latin typeface="Cambria"/>
            </a:defRPr>
          </a:lvl3pPr>
          <a:lvl4pPr marL="1371600" indent="0">
            <a:defRPr sz="1100">
              <a:latin typeface="Cambria"/>
            </a:defRPr>
          </a:lvl4pPr>
          <a:lvl5pPr marL="1828800" indent="0">
            <a:defRPr sz="1100">
              <a:latin typeface="Cambria"/>
            </a:defRPr>
          </a:lvl5pPr>
          <a:lvl6pPr marL="2286000" indent="0">
            <a:defRPr sz="1100">
              <a:latin typeface="Cambria"/>
            </a:defRPr>
          </a:lvl6pPr>
          <a:lvl7pPr marL="2743200" indent="0">
            <a:defRPr sz="1100">
              <a:latin typeface="Cambria"/>
            </a:defRPr>
          </a:lvl7pPr>
          <a:lvl8pPr marL="3200400" indent="0">
            <a:defRPr sz="1100">
              <a:latin typeface="Cambria"/>
            </a:defRPr>
          </a:lvl8pPr>
          <a:lvl9pPr marL="3657600" indent="0">
            <a:defRPr sz="1100">
              <a:latin typeface="Cambria"/>
            </a:defRPr>
          </a:lvl9pPr>
        </a:lstStyle>
        <a:p xmlns:a="http://schemas.openxmlformats.org/drawingml/2006/main">
          <a:r>
            <a:rPr lang="en-US" sz="18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4 004</a:t>
          </a:r>
          <a:r>
            <a:rPr lang="ru-RU" sz="18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en-US" sz="18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9</a:t>
          </a:r>
          <a:endParaRPr lang="ru-RU" sz="1800" b="1" dirty="0">
            <a:solidFill>
              <a:srgbClr val="4F81BD">
                <a:lumMod val="50000"/>
              </a:srgb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0.82353</cdr:x>
      <cdr:y>0.07042</cdr:y>
    </cdr:from>
    <cdr:to>
      <cdr:x>0.92671</cdr:x>
      <cdr:y>0.14324</cdr:y>
    </cdr:to>
    <cdr:sp macro="" textlink="">
      <cdr:nvSpPr>
        <cdr:cNvPr id="7" name="TextBox 10"/>
        <cdr:cNvSpPr txBox="1"/>
      </cdr:nvSpPr>
      <cdr:spPr>
        <a:xfrm xmlns:a="http://schemas.openxmlformats.org/drawingml/2006/main">
          <a:off x="7000924" y="357190"/>
          <a:ext cx="877163" cy="369332"/>
        </a:xfrm>
        <a:prstGeom xmlns:a="http://schemas.openxmlformats.org/drawingml/2006/main" prst="rect">
          <a:avLst/>
        </a:prstGeom>
        <a:noFill xmlns:a="http://schemas.openxmlformats.org/drawingml/2006/main"/>
        <a:effectLst xmlns:a="http://schemas.openxmlformats.org/drawingml/2006/main">
          <a:outerShdw blurRad="50800" dist="38100" dir="2700000" algn="tl" rotWithShape="0">
            <a:srgbClr val="1F497D">
              <a:lumMod val="75000"/>
              <a:alpha val="40000"/>
            </a:srgbClr>
          </a:outerShdw>
        </a:effectLst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mbria"/>
            </a:defRPr>
          </a:lvl1pPr>
          <a:lvl2pPr marL="457200" indent="0">
            <a:defRPr sz="1100">
              <a:latin typeface="Cambria"/>
            </a:defRPr>
          </a:lvl2pPr>
          <a:lvl3pPr marL="914400" indent="0">
            <a:defRPr sz="1100">
              <a:latin typeface="Cambria"/>
            </a:defRPr>
          </a:lvl3pPr>
          <a:lvl4pPr marL="1371600" indent="0">
            <a:defRPr sz="1100">
              <a:latin typeface="Cambria"/>
            </a:defRPr>
          </a:lvl4pPr>
          <a:lvl5pPr marL="1828800" indent="0">
            <a:defRPr sz="1100">
              <a:latin typeface="Cambria"/>
            </a:defRPr>
          </a:lvl5pPr>
          <a:lvl6pPr marL="2286000" indent="0">
            <a:defRPr sz="1100">
              <a:latin typeface="Cambria"/>
            </a:defRPr>
          </a:lvl6pPr>
          <a:lvl7pPr marL="2743200" indent="0">
            <a:defRPr sz="1100">
              <a:latin typeface="Cambria"/>
            </a:defRPr>
          </a:lvl7pPr>
          <a:lvl8pPr marL="3200400" indent="0">
            <a:defRPr sz="1100">
              <a:latin typeface="Cambria"/>
            </a:defRPr>
          </a:lvl8pPr>
          <a:lvl9pPr marL="3657600" indent="0">
            <a:defRPr sz="1100">
              <a:latin typeface="Cambria"/>
            </a:defRPr>
          </a:lvl9pPr>
        </a:lstStyle>
        <a:p xmlns:a="http://schemas.openxmlformats.org/drawingml/2006/main">
          <a:r>
            <a:rPr lang="en-US" sz="18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4 220</a:t>
          </a:r>
          <a:r>
            <a:rPr lang="ru-RU" sz="18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en-US" sz="1800" b="1" dirty="0" smtClean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7</a:t>
          </a:r>
          <a:endParaRPr lang="ru-RU" sz="1800" b="1" dirty="0">
            <a:solidFill>
              <a:srgbClr val="4F81BD">
                <a:lumMod val="50000"/>
              </a:srgb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0.7623</cdr:x>
      <cdr:y>0.20833</cdr:y>
    </cdr:from>
    <cdr:to>
      <cdr:x>0.80328</cdr:x>
      <cdr:y>0.26389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43734" y="1071570"/>
          <a:ext cx="35719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0.7623</cdr:x>
      <cdr:y>0.40278</cdr:y>
    </cdr:from>
    <cdr:to>
      <cdr:x>0.85246</cdr:x>
      <cdr:y>0.45834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643734" y="2071702"/>
          <a:ext cx="785784" cy="285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rgbClr val="366822"/>
              </a:solidFill>
              <a:latin typeface="Times New Roman" pitchFamily="18" charset="0"/>
              <a:cs typeface="Times New Roman" pitchFamily="18" charset="0"/>
            </a:rPr>
            <a:t>5</a:t>
          </a:r>
          <a:r>
            <a:rPr lang="ru-RU" sz="1400" b="1" dirty="0" smtClean="0">
              <a:solidFill>
                <a:srgbClr val="366822"/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en-US" sz="1400" b="1" dirty="0">
              <a:solidFill>
                <a:srgbClr val="366822"/>
              </a:solidFill>
              <a:latin typeface="Times New Roman" pitchFamily="18" charset="0"/>
              <a:cs typeface="Times New Roman" pitchFamily="18" charset="0"/>
            </a:rPr>
            <a:t>7</a:t>
          </a:r>
          <a:r>
            <a:rPr lang="ru-RU" sz="1400" b="1" dirty="0" smtClean="0">
              <a:solidFill>
                <a:srgbClr val="366822"/>
              </a:solidFill>
              <a:latin typeface="Times New Roman" pitchFamily="18" charset="0"/>
              <a:cs typeface="Times New Roman" pitchFamily="18" charset="0"/>
            </a:rPr>
            <a:t> %</a:t>
          </a:r>
          <a:endParaRPr lang="ru-RU" sz="1400" b="1" dirty="0">
            <a:solidFill>
              <a:srgbClr val="36682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0.5082</cdr:x>
      <cdr:y>0.375</cdr:y>
    </cdr:from>
    <cdr:to>
      <cdr:x>0.54098</cdr:x>
      <cdr:y>0.40693</cdr:y>
    </cdr:to>
    <cdr:sp macro="" textlink="">
      <cdr:nvSpPr>
        <cdr:cNvPr id="6" name="Равнобедренный треугольник 5"/>
        <cdr:cNvSpPr/>
      </cdr:nvSpPr>
      <cdr:spPr>
        <a:xfrm xmlns:a="http://schemas.openxmlformats.org/drawingml/2006/main" rot="10800000">
          <a:off x="4429156" y="1928825"/>
          <a:ext cx="285752" cy="164233"/>
        </a:xfrm>
        <a:prstGeom xmlns:a="http://schemas.openxmlformats.org/drawingml/2006/main" prst="triangle">
          <a:avLst/>
        </a:prstGeom>
        <a:solidFill xmlns:a="http://schemas.openxmlformats.org/drawingml/2006/main">
          <a:srgbClr val="C00000"/>
        </a:solidFill>
        <a:ln xmlns:a="http://schemas.openxmlformats.org/drawingml/2006/main" w="38100" cap="flat" cmpd="sng" algn="ctr">
          <a:solidFill>
            <a:sysClr val="window" lastClr="FFFFFF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mbri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mbri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mbri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mbri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mbria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mbria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mbria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mbria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mbria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</cdr:x>
      <cdr:y>0.41667</cdr:y>
    </cdr:from>
    <cdr:to>
      <cdr:x>0.59016</cdr:x>
      <cdr:y>0.47223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357718" y="2143140"/>
          <a:ext cx="785818" cy="285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mbria"/>
            </a:defRPr>
          </a:lvl1pPr>
          <a:lvl2pPr marL="457200" indent="0">
            <a:defRPr sz="1100">
              <a:latin typeface="Cambria"/>
            </a:defRPr>
          </a:lvl2pPr>
          <a:lvl3pPr marL="914400" indent="0">
            <a:defRPr sz="1100">
              <a:latin typeface="Cambria"/>
            </a:defRPr>
          </a:lvl3pPr>
          <a:lvl4pPr marL="1371600" indent="0">
            <a:defRPr sz="1100">
              <a:latin typeface="Cambria"/>
            </a:defRPr>
          </a:lvl4pPr>
          <a:lvl5pPr marL="1828800" indent="0">
            <a:defRPr sz="1100">
              <a:latin typeface="Cambria"/>
            </a:defRPr>
          </a:lvl5pPr>
          <a:lvl6pPr marL="2286000" indent="0">
            <a:defRPr sz="1100">
              <a:latin typeface="Cambria"/>
            </a:defRPr>
          </a:lvl6pPr>
          <a:lvl7pPr marL="2743200" indent="0">
            <a:defRPr sz="1100">
              <a:latin typeface="Cambria"/>
            </a:defRPr>
          </a:lvl7pPr>
          <a:lvl8pPr marL="3200400" indent="0">
            <a:defRPr sz="1100">
              <a:latin typeface="Cambria"/>
            </a:defRPr>
          </a:lvl8pPr>
          <a:lvl9pPr marL="3657600" indent="0">
            <a:defRPr sz="1100">
              <a:latin typeface="Cambria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19</a:t>
          </a:r>
          <a:r>
            <a: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en-US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8</a:t>
          </a:r>
          <a:r>
            <a: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0.36885</cdr:x>
      <cdr:y>0.41667</cdr:y>
    </cdr:from>
    <cdr:to>
      <cdr:x>0.40164</cdr:x>
      <cdr:y>0.4486</cdr:y>
    </cdr:to>
    <cdr:sp macro="" textlink="">
      <cdr:nvSpPr>
        <cdr:cNvPr id="8" name="Равнобедренный треугольник 7"/>
        <cdr:cNvSpPr/>
      </cdr:nvSpPr>
      <cdr:spPr>
        <a:xfrm xmlns:a="http://schemas.openxmlformats.org/drawingml/2006/main">
          <a:off x="3214710" y="2143140"/>
          <a:ext cx="285779" cy="164233"/>
        </a:xfrm>
        <a:prstGeom xmlns:a="http://schemas.openxmlformats.org/drawingml/2006/main" prst="triangle">
          <a:avLst/>
        </a:prstGeom>
        <a:solidFill xmlns:a="http://schemas.openxmlformats.org/drawingml/2006/main">
          <a:srgbClr val="009242"/>
        </a:solidFill>
        <a:ln xmlns:a="http://schemas.openxmlformats.org/drawingml/2006/main" w="38100" cap="flat" cmpd="sng" algn="ctr">
          <a:solidFill>
            <a:sysClr val="window" lastClr="FFFFFF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mbria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mbria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mbria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mbria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mbria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mbria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mbria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mbria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mbria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0.35246</cdr:x>
      <cdr:y>0.45833</cdr:y>
    </cdr:from>
    <cdr:to>
      <cdr:x>0.43443</cdr:x>
      <cdr:y>0.51389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071834" y="2357454"/>
          <a:ext cx="714404" cy="2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mbria"/>
            </a:defRPr>
          </a:lvl1pPr>
          <a:lvl2pPr marL="457200" indent="0">
            <a:defRPr sz="1100">
              <a:latin typeface="Cambria"/>
            </a:defRPr>
          </a:lvl2pPr>
          <a:lvl3pPr marL="914400" indent="0">
            <a:defRPr sz="1100">
              <a:latin typeface="Cambria"/>
            </a:defRPr>
          </a:lvl3pPr>
          <a:lvl4pPr marL="1371600" indent="0">
            <a:defRPr sz="1100">
              <a:latin typeface="Cambria"/>
            </a:defRPr>
          </a:lvl4pPr>
          <a:lvl5pPr marL="1828800" indent="0">
            <a:defRPr sz="1100">
              <a:latin typeface="Cambria"/>
            </a:defRPr>
          </a:lvl5pPr>
          <a:lvl6pPr marL="2286000" indent="0">
            <a:defRPr sz="1100">
              <a:latin typeface="Cambria"/>
            </a:defRPr>
          </a:lvl6pPr>
          <a:lvl7pPr marL="2743200" indent="0">
            <a:defRPr sz="1100">
              <a:latin typeface="Cambria"/>
            </a:defRPr>
          </a:lvl7pPr>
          <a:lvl8pPr marL="3200400" indent="0">
            <a:defRPr sz="1100">
              <a:latin typeface="Cambria"/>
            </a:defRPr>
          </a:lvl8pPr>
          <a:lvl9pPr marL="3657600" indent="0">
            <a:defRPr sz="1100">
              <a:latin typeface="Cambria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rgbClr val="366822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400" b="1" dirty="0" smtClean="0">
              <a:solidFill>
                <a:srgbClr val="366822"/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en-US" sz="1400" b="1" dirty="0" smtClean="0">
              <a:solidFill>
                <a:srgbClr val="366822"/>
              </a:solidFill>
              <a:latin typeface="Times New Roman" pitchFamily="18" charset="0"/>
              <a:cs typeface="Times New Roman" pitchFamily="18" charset="0"/>
            </a:rPr>
            <a:t>9</a:t>
          </a:r>
          <a:r>
            <a:rPr lang="ru-RU" sz="1400" b="1" dirty="0" smtClean="0">
              <a:solidFill>
                <a:srgbClr val="366822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rgbClr val="36682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0.2377</cdr:x>
      <cdr:y>0.43056</cdr:y>
    </cdr:from>
    <cdr:to>
      <cdr:x>0.27048</cdr:x>
      <cdr:y>0.46248</cdr:y>
    </cdr:to>
    <cdr:sp macro="" textlink="">
      <cdr:nvSpPr>
        <cdr:cNvPr id="10" name="Равнобедренный треугольник 9"/>
        <cdr:cNvSpPr/>
      </cdr:nvSpPr>
      <cdr:spPr>
        <a:xfrm xmlns:a="http://schemas.openxmlformats.org/drawingml/2006/main">
          <a:off x="2071702" y="2214578"/>
          <a:ext cx="285692" cy="164182"/>
        </a:xfrm>
        <a:prstGeom xmlns:a="http://schemas.openxmlformats.org/drawingml/2006/main" prst="triangle">
          <a:avLst/>
        </a:prstGeom>
        <a:solidFill xmlns:a="http://schemas.openxmlformats.org/drawingml/2006/main">
          <a:srgbClr val="009242"/>
        </a:solidFill>
        <a:ln xmlns:a="http://schemas.openxmlformats.org/drawingml/2006/main" w="38100" cap="flat" cmpd="sng" algn="ctr">
          <a:solidFill>
            <a:sysClr val="window" lastClr="FFFFFF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mbria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mbria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mbria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mbria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mbria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mbria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mbria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mbria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mbria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0.22951</cdr:x>
      <cdr:y>0.47222</cdr:y>
    </cdr:from>
    <cdr:to>
      <cdr:x>0.30328</cdr:x>
      <cdr:y>0.52778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2000264" y="2428892"/>
          <a:ext cx="642942" cy="2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mbria"/>
            </a:defRPr>
          </a:lvl1pPr>
          <a:lvl2pPr marL="457200" indent="0">
            <a:defRPr sz="1100">
              <a:latin typeface="Cambria"/>
            </a:defRPr>
          </a:lvl2pPr>
          <a:lvl3pPr marL="914400" indent="0">
            <a:defRPr sz="1100">
              <a:latin typeface="Cambria"/>
            </a:defRPr>
          </a:lvl3pPr>
          <a:lvl4pPr marL="1371600" indent="0">
            <a:defRPr sz="1100">
              <a:latin typeface="Cambria"/>
            </a:defRPr>
          </a:lvl4pPr>
          <a:lvl5pPr marL="1828800" indent="0">
            <a:defRPr sz="1100">
              <a:latin typeface="Cambria"/>
            </a:defRPr>
          </a:lvl5pPr>
          <a:lvl6pPr marL="2286000" indent="0">
            <a:defRPr sz="1100">
              <a:latin typeface="Cambria"/>
            </a:defRPr>
          </a:lvl6pPr>
          <a:lvl7pPr marL="2743200" indent="0">
            <a:defRPr sz="1100">
              <a:latin typeface="Cambria"/>
            </a:defRPr>
          </a:lvl7pPr>
          <a:lvl8pPr marL="3200400" indent="0">
            <a:defRPr sz="1100">
              <a:latin typeface="Cambria"/>
            </a:defRPr>
          </a:lvl8pPr>
          <a:lvl9pPr marL="3657600" indent="0">
            <a:defRPr sz="1100">
              <a:latin typeface="Cambria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9242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ru-RU" sz="1400" b="1" dirty="0" smtClean="0">
              <a:solidFill>
                <a:srgbClr val="009242"/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en-US" sz="1400" b="1" dirty="0" smtClean="0">
              <a:solidFill>
                <a:srgbClr val="009242"/>
              </a:solidFill>
              <a:latin typeface="Times New Roman" pitchFamily="18" charset="0"/>
              <a:cs typeface="Times New Roman" pitchFamily="18" charset="0"/>
            </a:rPr>
            <a:t>0</a:t>
          </a:r>
          <a:r>
            <a:rPr lang="ru-RU" sz="1400" b="1" dirty="0" smtClean="0">
              <a:solidFill>
                <a:srgbClr val="009242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rgbClr val="00924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0.64754</cdr:x>
      <cdr:y>0.38889</cdr:y>
    </cdr:from>
    <cdr:to>
      <cdr:x>0.68033</cdr:x>
      <cdr:y>0.42082</cdr:y>
    </cdr:to>
    <cdr:sp macro="" textlink="">
      <cdr:nvSpPr>
        <cdr:cNvPr id="12" name="Равнобедренный треугольник 11"/>
        <cdr:cNvSpPr/>
      </cdr:nvSpPr>
      <cdr:spPr>
        <a:xfrm xmlns:a="http://schemas.openxmlformats.org/drawingml/2006/main" rot="10800000">
          <a:off x="5643602" y="2000264"/>
          <a:ext cx="285752" cy="164233"/>
        </a:xfrm>
        <a:prstGeom xmlns:a="http://schemas.openxmlformats.org/drawingml/2006/main" prst="triangle">
          <a:avLst/>
        </a:prstGeom>
        <a:solidFill xmlns:a="http://schemas.openxmlformats.org/drawingml/2006/main">
          <a:srgbClr val="C00000"/>
        </a:solidFill>
        <a:ln xmlns:a="http://schemas.openxmlformats.org/drawingml/2006/main" w="38100" cap="flat" cmpd="sng" algn="ctr">
          <a:solidFill>
            <a:sysClr val="window" lastClr="FFFFFF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mbria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mbria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mbria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mbria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mbria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mbria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mbria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mbria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mbria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0.63115</cdr:x>
      <cdr:y>0.43056</cdr:y>
    </cdr:from>
    <cdr:to>
      <cdr:x>0.71311</cdr:x>
      <cdr:y>0.48612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500726" y="2214578"/>
          <a:ext cx="714380" cy="285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mbria"/>
            </a:defRPr>
          </a:lvl1pPr>
          <a:lvl2pPr marL="457200" indent="0">
            <a:defRPr sz="1100">
              <a:latin typeface="Cambria"/>
            </a:defRPr>
          </a:lvl2pPr>
          <a:lvl3pPr marL="914400" indent="0">
            <a:defRPr sz="1100">
              <a:latin typeface="Cambria"/>
            </a:defRPr>
          </a:lvl3pPr>
          <a:lvl4pPr marL="1371600" indent="0">
            <a:defRPr sz="1100">
              <a:latin typeface="Cambria"/>
            </a:defRPr>
          </a:lvl4pPr>
          <a:lvl5pPr marL="1828800" indent="0">
            <a:defRPr sz="1100">
              <a:latin typeface="Cambria"/>
            </a:defRPr>
          </a:lvl5pPr>
          <a:lvl6pPr marL="2286000" indent="0">
            <a:defRPr sz="1100">
              <a:latin typeface="Cambria"/>
            </a:defRPr>
          </a:lvl6pPr>
          <a:lvl7pPr marL="2743200" indent="0">
            <a:defRPr sz="1100">
              <a:latin typeface="Cambria"/>
            </a:defRPr>
          </a:lvl7pPr>
          <a:lvl8pPr marL="3200400" indent="0">
            <a:defRPr sz="1100">
              <a:latin typeface="Cambria"/>
            </a:defRPr>
          </a:lvl8pPr>
          <a:lvl9pPr marL="3657600" indent="0">
            <a:defRPr sz="1100">
              <a:latin typeface="Cambria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15</a:t>
          </a:r>
          <a:r>
            <a: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en-US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9</a:t>
          </a:r>
          <a:r>
            <a: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0.04348</cdr:x>
      <cdr:y>0.03571</cdr:y>
    </cdr:from>
    <cdr:to>
      <cdr:x>0.56522</cdr:x>
      <cdr:y>0.125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6669" y="168369"/>
          <a:ext cx="1639971" cy="420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0.5</cdr:x>
      <cdr:y>0.09091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-142844" y="0"/>
          <a:ext cx="1571636" cy="428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l"/>
          <a:endParaRPr lang="ru-RU" dirty="0" smtClean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11552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1" tIns="46076" rIns="92151" bIns="4607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125" y="1"/>
            <a:ext cx="4311552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1" tIns="46076" rIns="92151" bIns="4607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13661"/>
            <a:ext cx="4311552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1" tIns="46076" rIns="92151" bIns="4607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125" y="6513661"/>
            <a:ext cx="4311552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1" tIns="46076" rIns="92151" bIns="4607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6188035-0973-473E-ADEE-B51033986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11552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1" tIns="46076" rIns="92151" bIns="4607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4125" y="1"/>
            <a:ext cx="4311552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1" tIns="46076" rIns="92151" bIns="4607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0725" y="514350"/>
            <a:ext cx="3427413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728" y="3257630"/>
            <a:ext cx="7957820" cy="308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1" tIns="46076" rIns="92151" bIns="46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13661"/>
            <a:ext cx="4311552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1" tIns="46076" rIns="92151" bIns="4607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4125" y="6513661"/>
            <a:ext cx="4311552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1" tIns="46076" rIns="92151" bIns="4607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793340-C35E-4C8F-94E8-1465D8E61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710507-5A01-4DA2-B9DA-DDDDFFD7A0A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710507-5A01-4DA2-B9DA-DDDDFFD7A0AA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710507-5A01-4DA2-B9DA-DDDDFFD7A0A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1876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710507-5A01-4DA2-B9DA-DDDDFFD7A0A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710507-5A01-4DA2-B9DA-DDDDFFD7A0A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710507-5A01-4DA2-B9DA-DDDDFFD7A0A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710507-5A01-4DA2-B9DA-DDDDFFD7A0A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710507-5A01-4DA2-B9DA-DDDDFFD7A0A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B232B1-1EA0-493A-8408-5271A06530E0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710507-5A01-4DA2-B9DA-DDDDFFD7A0A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7D4CD-C64D-49D1-BC0F-066609548901}" type="datetime1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349A0-0A25-4491-A649-F238F275EA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C6E1-1A4A-418A-B105-B891FBB3DCBD}" type="datetime1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AD421-6BB1-4D46-955F-59A3331CA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A2C9B-1328-42F0-A099-982D5F95F204}" type="datetime1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ADF4A-E69C-4DE3-A64B-EA278241E2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94B66-E00D-40EA-9D38-85133AEF6847}" type="datetime1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9F5AC-4652-4D3F-81C6-1E9BE6B2B0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94171-9C24-48C6-BA75-30276346CFFF}" type="datetime1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A4130-40F2-4C96-9D4B-485A01198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7CF9-3DEF-4BC1-BCE1-0CC502DF1AFC}" type="datetime1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C7AA2-B170-420F-9811-3AA387448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91028-223B-490E-8BAC-87B4DA582D91}" type="datetime1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7CAED-EDFD-49C5-8CC2-263950BA6A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85187-DE3F-4885-A5D1-A04567C9F584}" type="datetime1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FC9A6-2F91-4CB6-943A-325FD64F9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9939C-0A72-44BD-84AF-9976EC28C6AC}" type="datetime1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EA774-7C09-4135-8E9C-958F33A7F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6A181-7D71-4E8F-8F66-49D1983CC66C}" type="datetime1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E24C2-08FC-4DEC-9B4F-D04649AA9E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63651-3015-43DF-BB60-D29ED069B51E}" type="datetime1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5BD2D-A663-475D-ABCA-E8370BA2D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0000"/>
            <a:lum/>
          </a:blip>
          <a:srcRect/>
          <a:stretch>
            <a:fillRect t="1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82712B-329C-4436-BFEC-A63D8DECDACE}" type="datetime1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A872F0D-9C25-4142-B0DD-F35335873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214282" y="1428736"/>
            <a:ext cx="8606191" cy="357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ПРОЕКТ</a:t>
            </a:r>
          </a:p>
          <a:p>
            <a:pPr algn="ctr">
              <a:lnSpc>
                <a:spcPct val="110000"/>
              </a:lnSpc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бюджета города Костромы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на 20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23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год 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ctr">
              <a:lnSpc>
                <a:spcPct val="110000"/>
              </a:lnSpc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и на плановый период 202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4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и 20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25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годов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110000"/>
              </a:lnSpc>
            </a:pPr>
            <a:endParaRPr lang="en-US" sz="2600" b="1" dirty="0">
              <a:latin typeface="+mn-lt"/>
            </a:endParaRPr>
          </a:p>
          <a:p>
            <a:pPr>
              <a:lnSpc>
                <a:spcPct val="110000"/>
              </a:lnSpc>
            </a:pPr>
            <a:endParaRPr lang="ru-RU" sz="2600" b="1" dirty="0" smtClean="0">
              <a:latin typeface="+mn-lt"/>
            </a:endParaRPr>
          </a:p>
          <a:p>
            <a:pPr>
              <a:lnSpc>
                <a:spcPct val="110000"/>
              </a:lnSpc>
            </a:pPr>
            <a:r>
              <a:rPr lang="ru-RU" b="1" dirty="0" smtClean="0">
                <a:latin typeface="+mn-lt"/>
                <a:cs typeface="Times New Roman" pitchFamily="18" charset="0"/>
              </a:rPr>
              <a:t>Смирнов </a:t>
            </a:r>
            <a:r>
              <a:rPr lang="ru-RU" b="1" dirty="0">
                <a:latin typeface="+mn-lt"/>
                <a:cs typeface="Times New Roman" pitchFamily="18" charset="0"/>
              </a:rPr>
              <a:t>Илья Вячеславович</a:t>
            </a:r>
          </a:p>
          <a:p>
            <a:pPr>
              <a:lnSpc>
                <a:spcPct val="110000"/>
              </a:lnSpc>
            </a:pPr>
            <a:r>
              <a:rPr lang="ru-RU" b="1" dirty="0" smtClean="0">
                <a:latin typeface="+mn-lt"/>
                <a:cs typeface="Times New Roman" pitchFamily="18" charset="0"/>
              </a:rPr>
              <a:t>Заместитель главы - начальник </a:t>
            </a:r>
            <a:r>
              <a:rPr lang="ru-RU" b="1" dirty="0">
                <a:latin typeface="+mn-lt"/>
                <a:cs typeface="Times New Roman" pitchFamily="18" charset="0"/>
              </a:rPr>
              <a:t>Управления </a:t>
            </a:r>
            <a:r>
              <a:rPr lang="ru-RU" b="1" dirty="0" smtClean="0">
                <a:latin typeface="+mn-lt"/>
                <a:cs typeface="Times New Roman" pitchFamily="18" charset="0"/>
              </a:rPr>
              <a:t>финансов</a:t>
            </a:r>
          </a:p>
          <a:p>
            <a:pPr>
              <a:lnSpc>
                <a:spcPct val="110000"/>
              </a:lnSpc>
            </a:pPr>
            <a:r>
              <a:rPr lang="ru-RU" b="1" dirty="0" smtClean="0">
                <a:latin typeface="+mn-lt"/>
                <a:cs typeface="Times New Roman" pitchFamily="18" charset="0"/>
              </a:rPr>
              <a:t>Администрации </a:t>
            </a:r>
            <a:r>
              <a:rPr lang="ru-RU" b="1" dirty="0">
                <a:latin typeface="+mn-lt"/>
                <a:cs typeface="Times New Roman" pitchFamily="18" charset="0"/>
              </a:rPr>
              <a:t>города </a:t>
            </a:r>
            <a:r>
              <a:rPr lang="ru-RU" b="1" dirty="0" smtClean="0">
                <a:latin typeface="+mn-lt"/>
                <a:cs typeface="Times New Roman" pitchFamily="18" charset="0"/>
              </a:rPr>
              <a:t>Костромы</a:t>
            </a:r>
            <a:endParaRPr lang="ru-RU" dirty="0">
              <a:latin typeface="+mn-lt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6143625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Calibri" pitchFamily="34" charset="0"/>
                <a:cs typeface="+mn-cs"/>
              </a:rPr>
              <a:t>Октябрь 20</a:t>
            </a:r>
            <a:r>
              <a:rPr lang="en-US" sz="1400" dirty="0" smtClean="0">
                <a:latin typeface="Calibri" pitchFamily="34" charset="0"/>
                <a:cs typeface="+mn-cs"/>
              </a:rPr>
              <a:t>22</a:t>
            </a:r>
            <a:r>
              <a:rPr lang="ru-RU" sz="1400" dirty="0" smtClean="0">
                <a:latin typeface="Calibri" pitchFamily="34" charset="0"/>
                <a:cs typeface="+mn-cs"/>
              </a:rPr>
              <a:t> года</a:t>
            </a:r>
            <a:endParaRPr lang="ru-RU" sz="1400" dirty="0">
              <a:latin typeface="Calibri" pitchFamily="34" charset="0"/>
              <a:cs typeface="+mn-cs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1"/>
            <a:ext cx="9153525" cy="830997"/>
          </a:xfrm>
          <a:prstGeom prst="rect">
            <a:avLst/>
          </a:prstGeom>
          <a:gradFill flip="none" rotWithShape="1">
            <a:gsLst>
              <a:gs pos="0">
                <a:srgbClr val="97CBFF">
                  <a:shade val="30000"/>
                  <a:satMod val="115000"/>
                </a:srgbClr>
              </a:gs>
              <a:gs pos="50000">
                <a:srgbClr val="97CBFF">
                  <a:shade val="67500"/>
                  <a:satMod val="115000"/>
                </a:srgbClr>
              </a:gs>
              <a:gs pos="100000">
                <a:srgbClr val="97CBFF">
                  <a:shade val="100000"/>
                  <a:satMod val="115000"/>
                </a:srgbClr>
              </a:gs>
            </a:gsLst>
            <a:lin ang="13200000" scaled="0"/>
            <a:tileRect/>
          </a:gra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en-US" sz="8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defRPr/>
            </a:pPr>
            <a:endParaRPr lang="en-US" sz="8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cs typeface="Arial" charset="0"/>
              </a:rPr>
              <a:t>УПРАВЛЕНИЕ ФИНАНСОВ АДМИНИСТРАЦИИ ГОРОДА КОСТРОМЫ</a:t>
            </a:r>
          </a:p>
          <a:p>
            <a:pPr algn="ctr">
              <a:defRPr/>
            </a:pPr>
            <a:endParaRPr lang="ru-RU" sz="1400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4103" name="Picture 15" descr="Герб города Костром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626" y="-8626"/>
            <a:ext cx="785813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428604"/>
            <a:ext cx="9144000" cy="464331"/>
          </a:xfrm>
          <a:prstGeom prst="rect">
            <a:avLst/>
          </a:prstGeom>
          <a:solidFill>
            <a:srgbClr val="D8E3F0"/>
          </a:solidFill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 prstMaterial="matte"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216000" tIns="108000" rIns="216000" bIns="108000" anchor="ctr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Межбюджетные трансферты на 20</a:t>
            </a:r>
            <a:r>
              <a:rPr lang="en-US" sz="1600" b="1" dirty="0" smtClean="0">
                <a:solidFill>
                  <a:schemeClr val="tx1"/>
                </a:solidFill>
                <a:cs typeface="Arial" charset="0"/>
              </a:rPr>
              <a:t>2</a:t>
            </a: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3 год и </a:t>
            </a:r>
            <a:r>
              <a:rPr lang="ru-RU" sz="1600" b="1" dirty="0" smtClean="0">
                <a:solidFill>
                  <a:schemeClr val="tx1"/>
                </a:solidFill>
              </a:rPr>
              <a:t>на плановый период 20</a:t>
            </a:r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r>
              <a:rPr lang="ru-RU" sz="1600" b="1" dirty="0" smtClean="0">
                <a:solidFill>
                  <a:schemeClr val="tx1"/>
                </a:solidFill>
              </a:rPr>
              <a:t>4 и 20</a:t>
            </a:r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r>
              <a:rPr lang="ru-RU" sz="1600" b="1" dirty="0" smtClean="0">
                <a:solidFill>
                  <a:schemeClr val="tx1"/>
                </a:solidFill>
              </a:rPr>
              <a:t>5 годов</a:t>
            </a:r>
            <a:endParaRPr lang="ru-RU" sz="1600" b="1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-23"/>
            <a:ext cx="9144000" cy="40277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8000" tIns="108000" rIns="108000" bIns="108000" anchor="ctr">
            <a:spAutoFit/>
          </a:bodyPr>
          <a:lstStyle/>
          <a:p>
            <a:pPr>
              <a:defRPr/>
            </a:pPr>
            <a:r>
              <a:rPr lang="ru-RU" sz="1200">
                <a:solidFill>
                  <a:srgbClr val="7F7F7F"/>
                </a:solidFill>
                <a:cs typeface="Arial" charset="0"/>
              </a:rPr>
              <a:t>УПРАВЛЕНИЕ ФИНАНСОВ АДМИНИСТРАЦИИ ГОРОДА КОСТРОМЫ				      </a:t>
            </a:r>
            <a:r>
              <a:rPr lang="en-US" sz="1200">
                <a:solidFill>
                  <a:srgbClr val="7F7F7F"/>
                </a:solidFill>
                <a:cs typeface="Arial" charset="0"/>
              </a:rPr>
              <a:t>www.gradkostroma.ru</a:t>
            </a:r>
            <a:endParaRPr lang="ru-RU" sz="120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43834" y="857232"/>
            <a:ext cx="1254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3" y="1142985"/>
          <a:ext cx="8643997" cy="5469495"/>
        </p:xfrm>
        <a:graphic>
          <a:graphicData uri="http://schemas.openxmlformats.org/drawingml/2006/table">
            <a:tbl>
              <a:tblPr/>
              <a:tblGrid>
                <a:gridCol w="357189"/>
                <a:gridCol w="5408860"/>
                <a:gridCol w="959316"/>
                <a:gridCol w="959316"/>
                <a:gridCol w="959316"/>
              </a:tblGrid>
              <a:tr h="136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№</a:t>
                      </a: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Наименование поступлений </a:t>
                      </a: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2023 год </a:t>
                      </a: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2024 год </a:t>
                      </a: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2025 год </a:t>
                      </a: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</a:tr>
              <a:tr h="136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п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/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п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Дотации, всего 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353,9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219,5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219,5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Дотации на выравнивание бюджетной обеспеченности 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353,9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219,5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219,5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136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Субсидии, всего 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1875,8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1594,6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686,4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3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Субсидии на осуществление дорожной деятельности и капитального ремонта дорог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309,2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371,7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350,0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</a:tr>
              <a:tr h="231323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Субсидии на переселение граждан из аварийного жилищного фонда 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267,3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Субсидии  на бесплатное горячее питания обучающихся, получающих начальное общее образование в муниципальных общеобразовательных организациях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169,4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174,1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174,1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</a:tr>
              <a:tr h="238465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Субсидии на создание новых мест в общеобразовательных организациях 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472,3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462,6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9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Субсидии бюджетам городских округов на мероприятия по стимулированию программ развития жилищного строительства </a:t>
                      </a:r>
                    </a:p>
                  </a:txBody>
                  <a:tcPr marL="5376" marR="5376" marT="5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222,0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181,3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</a:tr>
              <a:tr h="231323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Субсидии бюджетам городских округов на сокращение доли загрязненных сточных вод 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268,6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375,9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141,6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3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Субсидии на строительство и реконструкцию (модернизацию) объектов питьевого водоснабжения 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47,8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231323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Субсидии на реализацию программ формирования современной городской среды 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92,2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3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Субсидии на реализацию мероприятий по обеспечению жильем молодых семей 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15,8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15,9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7,6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</a:tr>
              <a:tr h="231323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Субсидии) на организацию отдыха детей в каникулярное время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10,6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9,6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9,6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Прочие субсидии 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0,6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3,5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3,5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136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Субвенции, всего 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2433,5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2539,3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2539,3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3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Субвенции на реализацию основных общеобразовательных программ 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1398,7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1504,5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1504,5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31323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Субвенции на реализацию образовательных программ дошкольного образования  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966,6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966,6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966,6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Прочие субвенции 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68,2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68,2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68,2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36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Иные межбюджетные трансферты, всего 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949,8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603,4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103,4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Межбюджетные трансферты на ежемесячное денежное вознаграждение за классное руководство</a:t>
                      </a:r>
                    </a:p>
                  </a:txBody>
                  <a:tcPr marL="5376" marR="5376" marT="5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95,6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99,2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99,2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2"/>
                    </a:solidFill>
                  </a:tcPr>
                </a:tc>
              </a:tr>
              <a:tr h="30691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 </a:t>
                      </a: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Межбюджетные трансферты, на обеспечение дорожной деятельности в рамках реализации национального проекта "Безопасные качественные дороги"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850,0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500,0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36072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Прочие межбюджетные трансферты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4,2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4,2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4,2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ИТОГО: </a:t>
                      </a:r>
                    </a:p>
                  </a:txBody>
                  <a:tcPr marL="5376" marR="5376" marT="53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5613,0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4956,8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3548,6</a:t>
                      </a:r>
                    </a:p>
                  </a:txBody>
                  <a:tcPr marL="5376" marR="5376" marT="53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537302"/>
            <a:ext cx="9144000" cy="710552"/>
          </a:xfrm>
          <a:prstGeom prst="rect">
            <a:avLst/>
          </a:prstGeom>
          <a:solidFill>
            <a:srgbClr val="D8E3F0"/>
          </a:solidFill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 prstMaterial="matte"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216000" tIns="108000" rIns="216000" bIns="108000" anchor="ctr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Расходы бюджета города Костромы на 20</a:t>
            </a:r>
            <a:r>
              <a:rPr lang="en-US" sz="1600" b="1" dirty="0" smtClean="0">
                <a:solidFill>
                  <a:schemeClr val="tx1"/>
                </a:solidFill>
                <a:cs typeface="Arial" charset="0"/>
              </a:rPr>
              <a:t>2</a:t>
            </a: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3 год </a:t>
            </a:r>
          </a:p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и на плановый период 2024 и 20</a:t>
            </a:r>
            <a:r>
              <a:rPr lang="en-US" sz="1600" b="1" dirty="0" smtClean="0">
                <a:solidFill>
                  <a:schemeClr val="tx1"/>
                </a:solidFill>
                <a:cs typeface="Arial" charset="0"/>
              </a:rPr>
              <a:t>2</a:t>
            </a: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5 годов</a:t>
            </a:r>
            <a:endParaRPr lang="ru-RU" sz="16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-23"/>
            <a:ext cx="9144000" cy="40277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8000" tIns="108000" rIns="108000" bIns="108000" anchor="ctr">
            <a:spAutoFit/>
          </a:bodyPr>
          <a:lstStyle/>
          <a:p>
            <a:pPr>
              <a:defRPr/>
            </a:pPr>
            <a:r>
              <a:rPr lang="ru-RU" sz="1200">
                <a:solidFill>
                  <a:srgbClr val="7F7F7F"/>
                </a:solidFill>
                <a:cs typeface="Arial" charset="0"/>
              </a:rPr>
              <a:t>УПРАВЛЕНИЕ ФИНАНСОВ АДМИНИСТРАЦИИ ГОРОДА КОСТРОМЫ				      </a:t>
            </a:r>
            <a:r>
              <a:rPr lang="en-US" sz="1200">
                <a:solidFill>
                  <a:srgbClr val="7F7F7F"/>
                </a:solidFill>
                <a:cs typeface="Arial" charset="0"/>
              </a:rPr>
              <a:t>www.gradkostroma.ru</a:t>
            </a:r>
            <a:endParaRPr lang="ru-RU" sz="120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00958" y="1285860"/>
            <a:ext cx="1210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285720" y="1643050"/>
          <a:ext cx="8429684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Равнобедренный треугольник 6"/>
          <p:cNvSpPr/>
          <p:nvPr/>
        </p:nvSpPr>
        <p:spPr>
          <a:xfrm flipV="1">
            <a:off x="4071934" y="2214554"/>
            <a:ext cx="287966" cy="215984"/>
          </a:xfrm>
          <a:prstGeom prst="triangl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" name="TextBox 1"/>
          <p:cNvSpPr txBox="1"/>
          <p:nvPr/>
        </p:nvSpPr>
        <p:spPr>
          <a:xfrm>
            <a:off x="3857620" y="1928802"/>
            <a:ext cx="785818" cy="214313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6,7%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357166"/>
            <a:ext cx="9144000" cy="710552"/>
          </a:xfrm>
          <a:prstGeom prst="rect">
            <a:avLst/>
          </a:prstGeom>
          <a:solidFill>
            <a:srgbClr val="D8E3F0"/>
          </a:solidFill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 prstMaterial="matte"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216000" tIns="108000" rIns="216000" bIns="108000" anchor="ctr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Финансирование муниципальных программ (МП) на 202</a:t>
            </a:r>
            <a:r>
              <a:rPr lang="en-US" sz="1600" b="1" dirty="0" smtClean="0">
                <a:solidFill>
                  <a:schemeClr val="tx1"/>
                </a:solidFill>
                <a:cs typeface="Arial" charset="0"/>
              </a:rPr>
              <a:t>3 </a:t>
            </a: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год</a:t>
            </a:r>
          </a:p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</a:rPr>
              <a:t>на плановый период 20</a:t>
            </a:r>
            <a:r>
              <a:rPr lang="en-US" sz="1600" b="1" dirty="0" smtClean="0">
                <a:solidFill>
                  <a:schemeClr val="tx1"/>
                </a:solidFill>
              </a:rPr>
              <a:t>24</a:t>
            </a:r>
            <a:r>
              <a:rPr lang="ru-RU" sz="1600" b="1" dirty="0" smtClean="0">
                <a:solidFill>
                  <a:schemeClr val="tx1"/>
                </a:solidFill>
              </a:rPr>
              <a:t> и 20</a:t>
            </a:r>
            <a:r>
              <a:rPr lang="en-US" sz="1600" b="1" dirty="0" smtClean="0">
                <a:solidFill>
                  <a:schemeClr val="tx1"/>
                </a:solidFill>
              </a:rPr>
              <a:t>25</a:t>
            </a:r>
            <a:r>
              <a:rPr lang="ru-RU" sz="1600" b="1" dirty="0" smtClean="0">
                <a:solidFill>
                  <a:schemeClr val="tx1"/>
                </a:solidFill>
              </a:rPr>
              <a:t> годов</a:t>
            </a:r>
            <a:endParaRPr lang="ru-RU" sz="16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-23"/>
            <a:ext cx="9144000" cy="40277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8000" tIns="108000" rIns="108000" bIns="108000" anchor="ctr">
            <a:spAutoFit/>
          </a:bodyPr>
          <a:lstStyle/>
          <a:p>
            <a:pPr>
              <a:defRPr/>
            </a:pPr>
            <a:r>
              <a:rPr lang="ru-RU" sz="1200">
                <a:solidFill>
                  <a:srgbClr val="7F7F7F"/>
                </a:solidFill>
                <a:cs typeface="Arial" charset="0"/>
              </a:rPr>
              <a:t>УПРАВЛЕНИЕ ФИНАНСОВ АДМИНИСТРАЦИИ ГОРОДА КОСТРОМЫ				      </a:t>
            </a:r>
            <a:r>
              <a:rPr lang="en-US" sz="1200">
                <a:solidFill>
                  <a:srgbClr val="7F7F7F"/>
                </a:solidFill>
                <a:cs typeface="Arial" charset="0"/>
              </a:rPr>
              <a:t>www.gradkostroma.ru</a:t>
            </a:r>
            <a:endParaRPr lang="ru-RU" sz="120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43834" y="1000108"/>
            <a:ext cx="1204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357298"/>
          <a:ext cx="8462743" cy="504683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4348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188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6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60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860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13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b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п.п.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Наименование программы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Сумма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3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r>
                        <a:rPr lang="en-US" sz="11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1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 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en-US" sz="11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r>
                        <a:rPr lang="ru-RU" sz="11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 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r>
                        <a:rPr lang="en-US" sz="11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ru-RU" sz="11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 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35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Развитие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образования, культуры, спорта, физической культуры и совершенствование молодежной политики в городе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Костроме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5 831,0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5 287,9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4 783,3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5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Повышение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качества жилищного фонда и коммунальных услуг на территории города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Костромы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724,3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650,2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413,2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5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Благоустройство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города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Костромы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356,3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3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Развитие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территорий города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Костромы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1,8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1,8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93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Безопасность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дорожного движения на территории города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Костромы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1 865,0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1 490,2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840,6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3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Развитие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экономики города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Костромы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2,8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2,8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97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Развитие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городского пассажирского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транспорта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1 035,9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1 990,2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149,9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17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Безопасный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город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Кострома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102,1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101,9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99,9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7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Управление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муниципальными финансами и муниципальным долгом города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Костромы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3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Муниципальное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управление и гражданское общество в городе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Костроме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229,0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227,1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227,1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4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Управление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имущественными и земельными ресурсами города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Костромы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88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Энергосбережение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 повышение энергетической эффективности на территории городского округа город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Кострома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13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Формирование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современной городской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среды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135,6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66,4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538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Переселение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граждан из аварийного жилищного фонда на территории городского округа город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Кострома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292,6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365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ИТОГО: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10 675,1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10 233,5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6 874,9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537302"/>
            <a:ext cx="9144000" cy="464331"/>
          </a:xfrm>
          <a:prstGeom prst="rect">
            <a:avLst/>
          </a:prstGeom>
          <a:solidFill>
            <a:srgbClr val="D8E3F0"/>
          </a:solidFill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 prstMaterial="matte"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216000" tIns="108000" rIns="216000" bIns="108000" anchor="ctr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Структура расходов бюджета города Костромы в 20</a:t>
            </a:r>
            <a:r>
              <a:rPr lang="en-US" sz="1600" b="1" dirty="0" smtClean="0">
                <a:solidFill>
                  <a:schemeClr val="tx1"/>
                </a:solidFill>
                <a:cs typeface="Arial" charset="0"/>
              </a:rPr>
              <a:t>2</a:t>
            </a: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3</a:t>
            </a:r>
            <a:r>
              <a:rPr lang="en-US" sz="1600" b="1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году</a:t>
            </a:r>
            <a:endParaRPr lang="ru-RU" sz="16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-23"/>
            <a:ext cx="9144000" cy="40277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8000" tIns="108000" rIns="108000" bIns="108000" anchor="ctr">
            <a:spAutoFit/>
          </a:bodyPr>
          <a:lstStyle/>
          <a:p>
            <a:pPr>
              <a:defRPr/>
            </a:pPr>
            <a:r>
              <a:rPr lang="ru-RU" sz="1200">
                <a:solidFill>
                  <a:srgbClr val="7F7F7F"/>
                </a:solidFill>
                <a:cs typeface="Arial" charset="0"/>
              </a:rPr>
              <a:t>УПРАВЛЕНИЕ ФИНАНСОВ АДМИНИСТРАЦИИ ГОРОДА КОСТРОМЫ				      </a:t>
            </a:r>
            <a:r>
              <a:rPr lang="en-US" sz="1200">
                <a:solidFill>
                  <a:srgbClr val="7F7F7F"/>
                </a:solidFill>
                <a:cs typeface="Arial" charset="0"/>
              </a:rPr>
              <a:t>www.gradkostroma.ru</a:t>
            </a:r>
            <a:endParaRPr lang="ru-RU" sz="120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43834" y="1071546"/>
            <a:ext cx="1204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642910" y="1357298"/>
          <a:ext cx="821537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BA0EC-D3D5-4641-8943-4CEA988AB39A}" type="slidenum">
              <a:rPr lang="ru-RU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defRPr/>
              </a:pPr>
              <a:t>14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382963"/>
            <a:ext cx="9144000" cy="741330"/>
          </a:xfrm>
          <a:prstGeom prst="rect">
            <a:avLst/>
          </a:prstGeom>
          <a:solidFill>
            <a:srgbClr val="D8E3F0"/>
          </a:solidFill>
          <a:ln>
            <a:headEnd/>
            <a:tailEnd/>
          </a:ln>
          <a:effectLst/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 prstMaterial="matte">
            <a:bevelT w="50800" h="508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216000" tIns="108000" rIns="216000" bIns="108000" anchor="ctr">
            <a:spAutoFit/>
          </a:bodyPr>
          <a:lstStyle/>
          <a:p>
            <a:pPr>
              <a:defRPr/>
            </a:pP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в сфере Образования на </a:t>
            </a:r>
            <a:r>
              <a:rPr lang="ru-RU" sz="17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7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на 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плановый период 2024</a:t>
            </a:r>
            <a:r>
              <a:rPr lang="en-US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20</a:t>
            </a:r>
            <a:r>
              <a:rPr lang="en-US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годов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-24"/>
            <a:ext cx="9144000" cy="40277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8000" tIns="108000" rIns="108000" bIns="108000" anchor="ctr"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rgbClr val="7F7F7F"/>
                </a:solidFill>
                <a:cs typeface="Arial" charset="0"/>
              </a:rPr>
              <a:t>УПРАВЛЕНИЕ ФИНАНСОВ АДМИНИСТРАЦИИ ГОРОДА КОСТРОМЫ				      </a:t>
            </a:r>
            <a:r>
              <a:rPr lang="en-US" sz="1200" dirty="0">
                <a:solidFill>
                  <a:srgbClr val="7F7F7F"/>
                </a:solidFill>
                <a:cs typeface="Arial" charset="0"/>
              </a:rPr>
              <a:t>www.gradkostroma.ru</a:t>
            </a:r>
            <a:endParaRPr lang="ru-RU" sz="1200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0625" y="2143125"/>
            <a:ext cx="3500438" cy="338554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3786182" y="4143380"/>
            <a:ext cx="1714512" cy="571504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600" b="1" dirty="0" smtClean="0"/>
          </a:p>
          <a:p>
            <a:pPr algn="ctr"/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2500298" y="1071546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5 521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1071546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948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6512" y="1071546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4 468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15272" y="928670"/>
            <a:ext cx="1204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Диаграмма 17"/>
          <p:cNvGraphicFramePr/>
          <p:nvPr/>
        </p:nvGraphicFramePr>
        <p:xfrm>
          <a:off x="357158" y="1500174"/>
          <a:ext cx="821537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626F2-E796-4500-8A16-0AE3FF1F0CF0}" type="slidenum">
              <a:rPr lang="ru-RU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defRPr/>
              </a:pPr>
              <a:t>15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382963"/>
            <a:ext cx="9144000" cy="495108"/>
          </a:xfrm>
          <a:prstGeom prst="rect">
            <a:avLst/>
          </a:prstGeom>
          <a:solidFill>
            <a:srgbClr val="D8E3F0"/>
          </a:solidFill>
          <a:ln>
            <a:headEnd/>
            <a:tailEnd/>
          </a:ln>
          <a:effectLst/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 prstMaterial="matte">
            <a:bevelT w="50800" h="508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216000" tIns="108000" rIns="216000" bIns="108000" anchor="ctr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в сфере ЖКХ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-24"/>
            <a:ext cx="9144000" cy="40277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8000" tIns="108000" rIns="108000" bIns="108000" anchor="ctr"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rgbClr val="7F7F7F"/>
                </a:solidFill>
                <a:cs typeface="Arial" charset="0"/>
              </a:rPr>
              <a:t>УПРАВЛЕНИЕ ФИНАНСОВ АДМИНИСТРАЦИИ ГОРОДА КОСТРОМЫ				      </a:t>
            </a:r>
            <a:r>
              <a:rPr lang="en-US" sz="1200" dirty="0">
                <a:solidFill>
                  <a:srgbClr val="7F7F7F"/>
                </a:solidFill>
                <a:cs typeface="Arial" charset="0"/>
              </a:rPr>
              <a:t>www.gradkostroma.ru</a:t>
            </a:r>
            <a:endParaRPr lang="ru-RU" sz="1200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6643670" y="5143512"/>
            <a:ext cx="2500330" cy="357190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600" b="1" dirty="0" smtClean="0"/>
          </a:p>
          <a:p>
            <a:pPr algn="r"/>
            <a:r>
              <a:rPr lang="ru-RU" sz="1200" dirty="0" smtClean="0"/>
              <a:t>Кап. ремонт ж/</a:t>
            </a:r>
            <a:r>
              <a:rPr lang="ru-RU" sz="1200" dirty="0" err="1" smtClean="0"/>
              <a:t>ф</a:t>
            </a:r>
            <a:endParaRPr lang="ru-RU" sz="1200" dirty="0" smtClean="0"/>
          </a:p>
          <a:p>
            <a:pPr algn="r"/>
            <a:r>
              <a:rPr lang="ru-RU" sz="1000" dirty="0" smtClean="0"/>
              <a:t>24,8 млн. рублей</a:t>
            </a:r>
          </a:p>
          <a:p>
            <a:pPr algn="ctr"/>
            <a:endParaRPr lang="ru-RU" sz="1200" dirty="0"/>
          </a:p>
        </p:txBody>
      </p:sp>
      <p:sp>
        <p:nvSpPr>
          <p:cNvPr id="20" name="TextBox 1"/>
          <p:cNvSpPr txBox="1"/>
          <p:nvPr/>
        </p:nvSpPr>
        <p:spPr>
          <a:xfrm>
            <a:off x="6786546" y="5500702"/>
            <a:ext cx="2357454" cy="428628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600" b="1" dirty="0" smtClean="0"/>
          </a:p>
          <a:p>
            <a:pPr algn="r"/>
            <a:r>
              <a:rPr lang="ru-RU" sz="1200" dirty="0" smtClean="0"/>
              <a:t>Содержание ж/</a:t>
            </a:r>
            <a:r>
              <a:rPr lang="ru-RU" sz="1200" dirty="0" err="1" smtClean="0"/>
              <a:t>ф</a:t>
            </a:r>
            <a:endParaRPr lang="ru-RU" sz="1200" dirty="0" smtClean="0"/>
          </a:p>
          <a:p>
            <a:pPr algn="r"/>
            <a:r>
              <a:rPr lang="ru-RU" sz="1000" dirty="0" smtClean="0"/>
              <a:t>19,2 млн. рублей</a:t>
            </a:r>
          </a:p>
          <a:p>
            <a:pPr algn="ctr"/>
            <a:endParaRPr lang="ru-RU" sz="1200" dirty="0"/>
          </a:p>
        </p:txBody>
      </p:sp>
      <p:sp>
        <p:nvSpPr>
          <p:cNvPr id="21" name="TextBox 1"/>
          <p:cNvSpPr txBox="1"/>
          <p:nvPr/>
        </p:nvSpPr>
        <p:spPr>
          <a:xfrm>
            <a:off x="6083887" y="5929330"/>
            <a:ext cx="3060113" cy="357190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600" b="1" dirty="0" smtClean="0"/>
          </a:p>
          <a:p>
            <a:pPr algn="r"/>
            <a:r>
              <a:rPr lang="ru-RU" sz="1200" dirty="0" smtClean="0"/>
              <a:t>Прочие расходы</a:t>
            </a:r>
          </a:p>
          <a:p>
            <a:pPr algn="r"/>
            <a:r>
              <a:rPr lang="ru-RU" sz="1000" dirty="0" smtClean="0"/>
              <a:t>0,1 млн. рублей</a:t>
            </a:r>
          </a:p>
          <a:p>
            <a:pPr algn="ctr"/>
            <a:endParaRPr lang="ru-RU" sz="1200" dirty="0"/>
          </a:p>
        </p:txBody>
      </p:sp>
      <p:sp>
        <p:nvSpPr>
          <p:cNvPr id="22" name="TextBox 1"/>
          <p:cNvSpPr txBox="1"/>
          <p:nvPr/>
        </p:nvSpPr>
        <p:spPr>
          <a:xfrm>
            <a:off x="6786578" y="5929330"/>
            <a:ext cx="2214578" cy="428628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600" b="1" dirty="0" smtClean="0"/>
          </a:p>
          <a:p>
            <a:pPr algn="r"/>
            <a:endParaRPr lang="ru-RU" sz="1000" dirty="0" smtClean="0"/>
          </a:p>
          <a:p>
            <a:pPr algn="ctr"/>
            <a:endParaRPr lang="ru-RU" sz="1200" dirty="0"/>
          </a:p>
        </p:txBody>
      </p:sp>
      <p:sp>
        <p:nvSpPr>
          <p:cNvPr id="23" name="TextBox 1"/>
          <p:cNvSpPr txBox="1"/>
          <p:nvPr/>
        </p:nvSpPr>
        <p:spPr>
          <a:xfrm>
            <a:off x="6000760" y="3857628"/>
            <a:ext cx="1428760" cy="1071570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/>
              <a:t>Жилищное</a:t>
            </a:r>
          </a:p>
          <a:p>
            <a:pPr algn="ctr"/>
            <a:r>
              <a:rPr lang="ru-RU" sz="1600" b="1" dirty="0" smtClean="0"/>
              <a:t>хозяйство</a:t>
            </a:r>
          </a:p>
          <a:p>
            <a:pPr algn="ctr"/>
            <a:r>
              <a:rPr lang="en-US" sz="1200" dirty="0" smtClean="0"/>
              <a:t>33</a:t>
            </a:r>
            <a:r>
              <a:rPr lang="ru-RU" sz="1200" dirty="0" smtClean="0"/>
              <a:t>6,</a:t>
            </a:r>
            <a:r>
              <a:rPr lang="en-US" sz="1200" dirty="0" smtClean="0"/>
              <a:t>7</a:t>
            </a:r>
            <a:r>
              <a:rPr lang="ru-RU" sz="1200" dirty="0" smtClean="0"/>
              <a:t> млн. рублей</a:t>
            </a:r>
          </a:p>
          <a:p>
            <a:pPr algn="ctr"/>
            <a:r>
              <a:rPr lang="en-US" sz="1200" dirty="0" smtClean="0"/>
              <a:t>33</a:t>
            </a:r>
            <a:r>
              <a:rPr lang="ru-RU" sz="1200" dirty="0" smtClean="0"/>
              <a:t>,</a:t>
            </a:r>
            <a:r>
              <a:rPr lang="en-US" sz="1200" dirty="0" smtClean="0"/>
              <a:t>2</a:t>
            </a:r>
            <a:r>
              <a:rPr lang="ru-RU" sz="1200" dirty="0" smtClean="0"/>
              <a:t>%</a:t>
            </a:r>
          </a:p>
          <a:p>
            <a:pPr algn="ctr"/>
            <a:endParaRPr lang="ru-RU" sz="1200" dirty="0"/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/>
        </p:nvGraphicFramePr>
        <p:xfrm>
          <a:off x="0" y="2000240"/>
          <a:ext cx="3357554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0" y="1928802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+mn-lt"/>
              </a:rPr>
              <a:t>МП «Формирование современной городской среды»</a:t>
            </a:r>
            <a:endParaRPr lang="en-US" sz="1100" dirty="0" smtClean="0">
              <a:latin typeface="+mn-lt"/>
            </a:endParaRPr>
          </a:p>
          <a:p>
            <a:r>
              <a:rPr lang="ru-RU" sz="1100" dirty="0" smtClean="0">
                <a:latin typeface="+mn-lt"/>
              </a:rPr>
              <a:t>1</a:t>
            </a:r>
            <a:r>
              <a:rPr lang="en-US" sz="1100" dirty="0" smtClean="0">
                <a:latin typeface="+mn-lt"/>
              </a:rPr>
              <a:t>35</a:t>
            </a:r>
            <a:r>
              <a:rPr lang="ru-RU" sz="1100" dirty="0" smtClean="0">
                <a:latin typeface="+mn-lt"/>
              </a:rPr>
              <a:t>,6 млн. рублей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5286388"/>
            <a:ext cx="164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+mn-lt"/>
              </a:rPr>
              <a:t>Вывоз мусора, ТКО</a:t>
            </a:r>
          </a:p>
          <a:p>
            <a:r>
              <a:rPr lang="ru-RU" sz="1200" dirty="0" smtClean="0">
                <a:latin typeface="+mn-lt"/>
              </a:rPr>
              <a:t>13,5 млн. рублей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3643314"/>
            <a:ext cx="23574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+mn-lt"/>
              </a:rPr>
              <a:t>Мероприятия по благоустройству</a:t>
            </a:r>
          </a:p>
          <a:p>
            <a:r>
              <a:rPr lang="en-US" sz="1100" dirty="0" smtClean="0">
                <a:latin typeface="+mn-lt"/>
              </a:rPr>
              <a:t>3</a:t>
            </a:r>
            <a:r>
              <a:rPr lang="ru-RU" sz="1100" dirty="0" smtClean="0">
                <a:latin typeface="+mn-lt"/>
              </a:rPr>
              <a:t>3,4 млн. рублей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414338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+mn-lt"/>
              </a:rPr>
              <a:t>Общественные работы</a:t>
            </a:r>
          </a:p>
          <a:p>
            <a:r>
              <a:rPr lang="ru-RU" sz="1200" dirty="0" smtClean="0">
                <a:latin typeface="+mn-lt"/>
              </a:rPr>
              <a:t>24,</a:t>
            </a:r>
            <a:r>
              <a:rPr lang="en-US" sz="1200" dirty="0" smtClean="0">
                <a:latin typeface="+mn-lt"/>
              </a:rPr>
              <a:t>2</a:t>
            </a:r>
            <a:r>
              <a:rPr lang="ru-RU" sz="1200" dirty="0" smtClean="0">
                <a:latin typeface="+mn-lt"/>
              </a:rPr>
              <a:t> млн. рублей</a:t>
            </a:r>
            <a:endParaRPr lang="ru-RU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6858016" y="3357562"/>
            <a:ext cx="22859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dirty="0" smtClean="0">
                <a:latin typeface="+mn-lt"/>
              </a:rPr>
              <a:t>Капитальный ремонт </a:t>
            </a:r>
          </a:p>
          <a:p>
            <a:pPr algn="r"/>
            <a:r>
              <a:rPr lang="ru-RU" sz="900" dirty="0" smtClean="0">
                <a:latin typeface="+mn-lt"/>
              </a:rPr>
              <a:t>наружных сетей ГВС</a:t>
            </a:r>
          </a:p>
          <a:p>
            <a:pPr indent="358775" algn="r"/>
            <a:r>
              <a:rPr lang="ru-RU" sz="900" dirty="0" smtClean="0">
                <a:latin typeface="+mn-lt"/>
              </a:rPr>
              <a:t>3,0 млн. рублей</a:t>
            </a:r>
            <a:endParaRPr lang="ru-RU" sz="900" dirty="0">
              <a:latin typeface="+mn-lt"/>
            </a:endParaRPr>
          </a:p>
        </p:txBody>
      </p:sp>
      <p:sp>
        <p:nvSpPr>
          <p:cNvPr id="36" name="TextBox 1"/>
          <p:cNvSpPr txBox="1"/>
          <p:nvPr/>
        </p:nvSpPr>
        <p:spPr>
          <a:xfrm>
            <a:off x="1428728" y="857232"/>
            <a:ext cx="1901876" cy="1316168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/>
              <a:t>Другие </a:t>
            </a:r>
          </a:p>
          <a:p>
            <a:pPr algn="ctr"/>
            <a:r>
              <a:rPr lang="ru-RU" sz="1600" b="1" dirty="0" smtClean="0"/>
              <a:t>вопросы ЖКХ</a:t>
            </a:r>
          </a:p>
          <a:p>
            <a:pPr algn="ctr"/>
            <a:r>
              <a:rPr lang="ru-RU" sz="1200" dirty="0" smtClean="0"/>
              <a:t>18</a:t>
            </a:r>
            <a:r>
              <a:rPr lang="en-US" sz="1200" dirty="0" smtClean="0"/>
              <a:t>7</a:t>
            </a:r>
            <a:r>
              <a:rPr lang="ru-RU" sz="1200" dirty="0" smtClean="0"/>
              <a:t>,</a:t>
            </a:r>
            <a:r>
              <a:rPr lang="en-US" sz="1200" dirty="0" smtClean="0"/>
              <a:t>5</a:t>
            </a:r>
            <a:r>
              <a:rPr lang="ru-RU" sz="1200" dirty="0" smtClean="0"/>
              <a:t> млн. рублей</a:t>
            </a:r>
          </a:p>
          <a:p>
            <a:pPr algn="ctr"/>
            <a:r>
              <a:rPr lang="ru-RU" sz="1200" dirty="0" smtClean="0"/>
              <a:t>1</a:t>
            </a:r>
            <a:r>
              <a:rPr lang="en-US" sz="1200" dirty="0" smtClean="0"/>
              <a:t>8</a:t>
            </a:r>
            <a:r>
              <a:rPr lang="ru-RU" sz="1200" dirty="0" smtClean="0"/>
              <a:t>,</a:t>
            </a:r>
            <a:r>
              <a:rPr lang="en-US" sz="1200" dirty="0" smtClean="0"/>
              <a:t>5</a:t>
            </a:r>
            <a:r>
              <a:rPr lang="ru-RU" sz="1200" dirty="0" smtClean="0"/>
              <a:t>%</a:t>
            </a:r>
          </a:p>
          <a:p>
            <a:pPr algn="ctr"/>
            <a:endParaRPr lang="ru-RU" sz="1200" dirty="0"/>
          </a:p>
        </p:txBody>
      </p:sp>
      <p:sp>
        <p:nvSpPr>
          <p:cNvPr id="37" name="TextBox 1"/>
          <p:cNvSpPr txBox="1"/>
          <p:nvPr/>
        </p:nvSpPr>
        <p:spPr>
          <a:xfrm>
            <a:off x="4214810" y="1000108"/>
            <a:ext cx="1785976" cy="1151660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/>
              <a:t>Коммунальное</a:t>
            </a:r>
          </a:p>
          <a:p>
            <a:pPr algn="ctr"/>
            <a:r>
              <a:rPr lang="ru-RU" sz="1600" b="1" dirty="0" smtClean="0"/>
              <a:t>хозяйство</a:t>
            </a:r>
          </a:p>
          <a:p>
            <a:pPr algn="ctr"/>
            <a:r>
              <a:rPr lang="en-US" sz="1200" dirty="0" smtClean="0"/>
              <a:t>73</a:t>
            </a:r>
            <a:r>
              <a:rPr lang="ru-RU" sz="1200" dirty="0" smtClean="0"/>
              <a:t>,</a:t>
            </a:r>
            <a:r>
              <a:rPr lang="en-US" sz="1200" dirty="0" smtClean="0"/>
              <a:t>1</a:t>
            </a:r>
            <a:r>
              <a:rPr lang="ru-RU" sz="1200" dirty="0" smtClean="0"/>
              <a:t> млн. рублей</a:t>
            </a:r>
          </a:p>
          <a:p>
            <a:pPr algn="ctr"/>
            <a:r>
              <a:rPr lang="en-US" sz="1200" dirty="0" smtClean="0"/>
              <a:t>7</a:t>
            </a:r>
            <a:r>
              <a:rPr lang="ru-RU" sz="1200" dirty="0" smtClean="0"/>
              <a:t>,</a:t>
            </a:r>
            <a:r>
              <a:rPr lang="en-US" sz="1200" dirty="0" smtClean="0"/>
              <a:t>2</a:t>
            </a:r>
            <a:r>
              <a:rPr lang="ru-RU" sz="1200" dirty="0" smtClean="0"/>
              <a:t> %</a:t>
            </a:r>
          </a:p>
          <a:p>
            <a:pPr algn="ctr"/>
            <a:endParaRPr lang="ru-RU" sz="1200" dirty="0"/>
          </a:p>
        </p:txBody>
      </p:sp>
      <p:sp>
        <p:nvSpPr>
          <p:cNvPr id="38" name="TextBox 1"/>
          <p:cNvSpPr txBox="1"/>
          <p:nvPr/>
        </p:nvSpPr>
        <p:spPr>
          <a:xfrm>
            <a:off x="3143239" y="5000636"/>
            <a:ext cx="2500331" cy="714380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 b="1" dirty="0" smtClean="0"/>
          </a:p>
          <a:p>
            <a:pPr algn="ctr"/>
            <a:r>
              <a:rPr lang="ru-RU" sz="1600" b="1" dirty="0" smtClean="0"/>
              <a:t>Благоустройство</a:t>
            </a:r>
          </a:p>
          <a:p>
            <a:pPr algn="ctr"/>
            <a:r>
              <a:rPr lang="en-US" sz="1200" dirty="0" smtClean="0"/>
              <a:t>415</a:t>
            </a:r>
            <a:r>
              <a:rPr lang="ru-RU" sz="1200" dirty="0" smtClean="0"/>
              <a:t>,</a:t>
            </a:r>
            <a:r>
              <a:rPr lang="en-US" sz="1200" dirty="0" smtClean="0"/>
              <a:t>9</a:t>
            </a:r>
            <a:r>
              <a:rPr lang="ru-RU" sz="1200" dirty="0" smtClean="0"/>
              <a:t> млн. рублей</a:t>
            </a:r>
          </a:p>
          <a:p>
            <a:pPr algn="ctr"/>
            <a:r>
              <a:rPr lang="en-US" sz="1200" dirty="0" smtClean="0"/>
              <a:t>41</a:t>
            </a:r>
            <a:r>
              <a:rPr lang="ru-RU" sz="1200" dirty="0" smtClean="0"/>
              <a:t>,</a:t>
            </a:r>
            <a:r>
              <a:rPr lang="en-US" sz="1200" dirty="0" smtClean="0"/>
              <a:t>1</a:t>
            </a:r>
            <a:r>
              <a:rPr lang="ru-RU" sz="1200" dirty="0" smtClean="0"/>
              <a:t>%</a:t>
            </a:r>
          </a:p>
          <a:p>
            <a:pPr algn="ctr"/>
            <a:endParaRPr lang="ru-RU" sz="1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00034" y="1142984"/>
            <a:ext cx="1071570" cy="2857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2" name="Диаграмма 31"/>
          <p:cNvGraphicFramePr/>
          <p:nvPr/>
        </p:nvGraphicFramePr>
        <p:xfrm>
          <a:off x="5857884" y="4500570"/>
          <a:ext cx="2071702" cy="2098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3" name="TextBox 1"/>
          <p:cNvSpPr txBox="1"/>
          <p:nvPr/>
        </p:nvSpPr>
        <p:spPr>
          <a:xfrm>
            <a:off x="6643670" y="4572008"/>
            <a:ext cx="2500330" cy="571504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600" b="1" dirty="0" smtClean="0"/>
          </a:p>
          <a:p>
            <a:pPr algn="r"/>
            <a:r>
              <a:rPr lang="ru-RU" sz="1200" dirty="0" smtClean="0"/>
              <a:t>Переселение граждан</a:t>
            </a:r>
          </a:p>
          <a:p>
            <a:pPr algn="r"/>
            <a:r>
              <a:rPr lang="ru-RU" sz="1200" dirty="0" smtClean="0"/>
              <a:t>из аварийного ж/Ф</a:t>
            </a:r>
          </a:p>
          <a:p>
            <a:pPr algn="r"/>
            <a:r>
              <a:rPr lang="ru-RU" sz="1000" dirty="0" smtClean="0"/>
              <a:t>292,6 млн. рублей</a:t>
            </a:r>
          </a:p>
          <a:p>
            <a:pPr algn="ctr"/>
            <a:endParaRPr lang="ru-RU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7072330" y="1285860"/>
            <a:ext cx="20716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dirty="0" smtClean="0">
                <a:latin typeface="+mn-lt"/>
              </a:rPr>
              <a:t>Реконструкция сетей теплоснабжения и ГВС </a:t>
            </a:r>
          </a:p>
          <a:p>
            <a:pPr algn="r"/>
            <a:r>
              <a:rPr lang="ru-RU" sz="900" dirty="0" smtClean="0">
                <a:latin typeface="+mn-lt"/>
              </a:rPr>
              <a:t>16,0 млн. рублей</a:t>
            </a:r>
            <a:endParaRPr lang="ru-RU" sz="900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72330" y="3000372"/>
            <a:ext cx="207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МУП "Костромские бани</a:t>
            </a:r>
            <a:r>
              <a:rPr lang="ru-RU" sz="900" dirty="0" smtClean="0"/>
              <a:t>" </a:t>
            </a:r>
          </a:p>
          <a:p>
            <a:pPr algn="r"/>
            <a:r>
              <a:rPr lang="ru-RU" sz="900" dirty="0" smtClean="0">
                <a:latin typeface="+mn-lt"/>
              </a:rPr>
              <a:t>7,4 млн. рублей</a:t>
            </a:r>
            <a:endParaRPr lang="ru-RU" sz="900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5857892"/>
            <a:ext cx="22145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+mn-lt"/>
              </a:rPr>
              <a:t>Реализация проектов благоустройства общественных  территорий </a:t>
            </a:r>
          </a:p>
          <a:p>
            <a:r>
              <a:rPr lang="ru-RU" sz="1200" dirty="0" smtClean="0">
                <a:latin typeface="+mn-lt"/>
              </a:rPr>
              <a:t>11,5 </a:t>
            </a:r>
            <a:r>
              <a:rPr lang="ru-RU" sz="1000" dirty="0" smtClean="0">
                <a:latin typeface="+mn-lt"/>
              </a:rPr>
              <a:t>млн. рублей</a:t>
            </a:r>
          </a:p>
        </p:txBody>
      </p:sp>
      <p:sp>
        <p:nvSpPr>
          <p:cNvPr id="42" name="TextBox 1"/>
          <p:cNvSpPr txBox="1"/>
          <p:nvPr/>
        </p:nvSpPr>
        <p:spPr>
          <a:xfrm>
            <a:off x="0" y="2643182"/>
            <a:ext cx="2599737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200" dirty="0" smtClean="0"/>
              <a:t>Уличное освещение</a:t>
            </a:r>
          </a:p>
          <a:p>
            <a:pPr algn="l"/>
            <a:r>
              <a:rPr lang="en-US" sz="1200" dirty="0" smtClean="0"/>
              <a:t>90</a:t>
            </a:r>
            <a:r>
              <a:rPr lang="ru-RU" sz="1200" dirty="0" smtClean="0"/>
              <a:t>,</a:t>
            </a:r>
            <a:r>
              <a:rPr lang="en-US" sz="1200" dirty="0" smtClean="0"/>
              <a:t>0</a:t>
            </a:r>
            <a:r>
              <a:rPr lang="ru-RU" sz="1200" dirty="0" smtClean="0"/>
              <a:t> млн. рублей</a:t>
            </a:r>
            <a:endParaRPr lang="ru-RU" sz="1200" dirty="0"/>
          </a:p>
        </p:txBody>
      </p:sp>
      <p:sp>
        <p:nvSpPr>
          <p:cNvPr id="43" name="TextBox 1"/>
          <p:cNvSpPr txBox="1"/>
          <p:nvPr/>
        </p:nvSpPr>
        <p:spPr>
          <a:xfrm>
            <a:off x="0" y="3071810"/>
            <a:ext cx="1714498" cy="5000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200" dirty="0" smtClean="0"/>
              <a:t>Озеленение</a:t>
            </a:r>
          </a:p>
          <a:p>
            <a:pPr algn="l"/>
            <a:r>
              <a:rPr lang="ru-RU" sz="1200" dirty="0" smtClean="0"/>
              <a:t>89,7 млн. рублей</a:t>
            </a:r>
          </a:p>
          <a:p>
            <a:endParaRPr lang="ru-RU" sz="1100" dirty="0"/>
          </a:p>
        </p:txBody>
      </p:sp>
      <p:sp>
        <p:nvSpPr>
          <p:cNvPr id="44" name="TextBox 1"/>
          <p:cNvSpPr txBox="1"/>
          <p:nvPr/>
        </p:nvSpPr>
        <p:spPr>
          <a:xfrm>
            <a:off x="0" y="4714884"/>
            <a:ext cx="2571736" cy="50006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/>
              <a:t>Содержание </a:t>
            </a:r>
            <a:r>
              <a:rPr lang="ru-RU" sz="1200" dirty="0" smtClean="0"/>
              <a:t>мест захоронения</a:t>
            </a:r>
            <a:endParaRPr lang="en-US" sz="1200" dirty="0" smtClean="0"/>
          </a:p>
          <a:p>
            <a:r>
              <a:rPr lang="ru-RU" sz="1200" dirty="0" smtClean="0"/>
              <a:t>18,0 млн.</a:t>
            </a:r>
            <a:endParaRPr lang="ru-RU" sz="1200" dirty="0"/>
          </a:p>
        </p:txBody>
      </p:sp>
      <p:graphicFrame>
        <p:nvGraphicFramePr>
          <p:cNvPr id="46" name="Диаграмма 45"/>
          <p:cNvGraphicFramePr/>
          <p:nvPr/>
        </p:nvGraphicFramePr>
        <p:xfrm>
          <a:off x="3000364" y="2000240"/>
          <a:ext cx="3214694" cy="2628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7072330" y="857232"/>
            <a:ext cx="20716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dirty="0" smtClean="0">
                <a:latin typeface="+mn-lt"/>
              </a:rPr>
              <a:t>Мероприятия в номинации "Местные инициативы" </a:t>
            </a:r>
          </a:p>
          <a:p>
            <a:pPr algn="r"/>
            <a:r>
              <a:rPr lang="ru-RU" sz="900" dirty="0" smtClean="0">
                <a:latin typeface="+mn-lt"/>
              </a:rPr>
              <a:t>20,0 млн. рублей</a:t>
            </a:r>
            <a:endParaRPr lang="ru-RU" sz="900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72330" y="2357430"/>
            <a:ext cx="2071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dirty="0" smtClean="0">
                <a:latin typeface="+mn-lt"/>
              </a:rPr>
              <a:t>Строительство объектов транспортной и коммунальной инфраструктуры </a:t>
            </a:r>
          </a:p>
          <a:p>
            <a:pPr algn="r"/>
            <a:r>
              <a:rPr lang="ru-RU" sz="900" dirty="0" smtClean="0">
                <a:latin typeface="+mn-lt"/>
              </a:rPr>
              <a:t>11,0 млн. рублей</a:t>
            </a:r>
            <a:endParaRPr lang="ru-RU" sz="900" dirty="0">
              <a:latin typeface="+mn-lt"/>
            </a:endParaRPr>
          </a:p>
        </p:txBody>
      </p:sp>
      <p:graphicFrame>
        <p:nvGraphicFramePr>
          <p:cNvPr id="40" name="Диаграмма 39"/>
          <p:cNvGraphicFramePr/>
          <p:nvPr/>
        </p:nvGraphicFramePr>
        <p:xfrm>
          <a:off x="6143636" y="785794"/>
          <a:ext cx="2071686" cy="313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7072330" y="1785926"/>
            <a:ext cx="2071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dirty="0" smtClean="0">
                <a:latin typeface="+mn-lt"/>
              </a:rPr>
              <a:t>Строительство и реконструкция линейных объектов автомобильных дорог</a:t>
            </a:r>
          </a:p>
          <a:p>
            <a:pPr algn="r"/>
            <a:r>
              <a:rPr lang="ru-RU" sz="900" dirty="0" smtClean="0">
                <a:latin typeface="+mn-lt"/>
              </a:rPr>
              <a:t>15,7 млн. рублей</a:t>
            </a:r>
            <a:endParaRPr lang="ru-RU" sz="900" dirty="0">
              <a:latin typeface="+mn-lt"/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BA0EC-D3D5-4641-8943-4CEA988AB39A}" type="slidenum">
              <a:rPr lang="ru-RU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defRPr/>
              </a:pPr>
              <a:t>16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382963"/>
            <a:ext cx="9144000" cy="772107"/>
          </a:xfrm>
          <a:prstGeom prst="rect">
            <a:avLst/>
          </a:prstGeom>
          <a:solidFill>
            <a:srgbClr val="D8E3F0"/>
          </a:solidFill>
          <a:ln>
            <a:headEnd/>
            <a:tailEnd/>
          </a:ln>
          <a:effectLst/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 prstMaterial="matte">
            <a:bevelT w="50800" h="508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216000" tIns="108000" rIns="216000" bIns="108000" anchor="ctr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по отрасли "Национальная экономика" на 202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 и на плановый период 202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202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-24"/>
            <a:ext cx="9144000" cy="40277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8000" tIns="108000" rIns="108000" bIns="108000" anchor="ctr"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rgbClr val="7F7F7F"/>
                </a:solidFill>
                <a:cs typeface="Arial" charset="0"/>
              </a:rPr>
              <a:t>УПРАВЛЕНИЕ ФИНАНСОВ АДМИНИСТРАЦИИ ГОРОДА КОСТРОМЫ				      </a:t>
            </a:r>
            <a:r>
              <a:rPr lang="en-US" sz="1200" dirty="0">
                <a:solidFill>
                  <a:srgbClr val="7F7F7F"/>
                </a:solidFill>
                <a:cs typeface="Arial" charset="0"/>
              </a:rPr>
              <a:t>www.gradkostroma.ru</a:t>
            </a:r>
            <a:endParaRPr lang="ru-RU" sz="1200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0625" y="2143125"/>
            <a:ext cx="3500438" cy="338554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3786182" y="4143380"/>
            <a:ext cx="1714512" cy="571504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600" b="1" dirty="0" smtClean="0"/>
          </a:p>
          <a:p>
            <a:pPr algn="ctr"/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429388" y="1428736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1046,9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43834" y="1071546"/>
            <a:ext cx="1204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7422" y="1428736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2 973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,4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1428736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3 534,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500034" y="1428736"/>
          <a:ext cx="835824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537302"/>
            <a:ext cx="9144000" cy="495108"/>
          </a:xfrm>
          <a:prstGeom prst="rect">
            <a:avLst/>
          </a:prstGeom>
          <a:solidFill>
            <a:srgbClr val="D8E3F0"/>
          </a:solidFill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 prstMaterial="matte"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216000" tIns="108000" rIns="216000" bIns="108000" anchor="ctr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  <a:cs typeface="Arial" charset="0"/>
              </a:rPr>
              <a:t>Расходы бюджета города Костромы</a:t>
            </a: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-23"/>
            <a:ext cx="9144000" cy="40277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8000" tIns="108000" rIns="108000" bIns="108000" anchor="ctr">
            <a:spAutoFit/>
          </a:bodyPr>
          <a:lstStyle/>
          <a:p>
            <a:pPr>
              <a:defRPr/>
            </a:pPr>
            <a:r>
              <a:rPr lang="ru-RU" sz="1200">
                <a:solidFill>
                  <a:srgbClr val="7F7F7F"/>
                </a:solidFill>
                <a:cs typeface="Arial" charset="0"/>
              </a:rPr>
              <a:t>УПРАВЛЕНИЕ ФИНАНСОВ АДМИНИСТРАЦИИ ГОРОДА КОСТРОМЫ				      </a:t>
            </a:r>
            <a:r>
              <a:rPr lang="en-US" sz="1200">
                <a:solidFill>
                  <a:srgbClr val="7F7F7F"/>
                </a:solidFill>
                <a:cs typeface="Arial" charset="0"/>
              </a:rPr>
              <a:t>www.gradkostroma.ru</a:t>
            </a:r>
            <a:endParaRPr lang="ru-RU" sz="120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39439" y="1000108"/>
            <a:ext cx="1204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0033" y="1285861"/>
          <a:ext cx="8215372" cy="5150717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8076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26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02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69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35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0027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947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Раздел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94" marR="8594" marT="8594" marB="0"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atin typeface="Arial" pitchFamily="34" charset="0"/>
                          <a:cs typeface="Arial" pitchFamily="34" charset="0"/>
                        </a:rPr>
                        <a:t>Раздел (по классификации бюджета)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94" marR="8594" marT="8594" marB="0"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en-US" sz="14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ru-RU" sz="14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 год</a:t>
                      </a:r>
                      <a:r>
                        <a:rPr lang="ru-RU" sz="1400" b="1" u="none" strike="noStrike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400" b="1" u="none" strike="noStrike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1" u="none" strike="noStrike" dirty="0">
                          <a:latin typeface="Arial" pitchFamily="34" charset="0"/>
                          <a:cs typeface="Arial" pitchFamily="34" charset="0"/>
                        </a:rPr>
                        <a:t>(факт)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94" marR="8594" marT="8594" marB="0"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r>
                        <a:rPr lang="en-US" sz="14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4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 год</a:t>
                      </a:r>
                      <a:r>
                        <a:rPr lang="ru-RU" sz="1400" b="1" u="none" strike="noStrike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400" b="1" u="none" strike="noStrike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1" u="none" strike="noStrike" dirty="0">
                          <a:latin typeface="Arial" pitchFamily="34" charset="0"/>
                          <a:cs typeface="Arial" pitchFamily="34" charset="0"/>
                        </a:rPr>
                        <a:t>(план)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94" marR="8594" marT="8594" marB="0"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r>
                        <a:rPr lang="en-US" sz="14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r>
                        <a:rPr lang="ru-RU" sz="14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br>
                        <a:rPr lang="ru-RU" sz="1400" b="1" u="none" strike="noStrike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(проект)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94" marR="8594" marT="8594" marB="0"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Отклонение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(гр.5-гр.4)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94" marR="8594" marT="8594" marB="0"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7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8594" marR="8594" marT="8594" marB="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2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94" marR="8594" marT="8594" marB="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Общегосударственные вопросы 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455,4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619,2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569,2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-50,0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2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94" marR="8594" marT="8594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Национальная безопасность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-3,3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2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Национальная экономика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2845,6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2973,4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2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94" marR="8594" marT="8594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ЖКХ 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858,7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1803,9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1013,2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-790,7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2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2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94" marR="8594" marT="8594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Образование 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4516,9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5403,0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5521,3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118,3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52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Культура, кинематография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2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94" marR="8594" marT="8594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Социальная политика 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246,0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378,9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291,4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-87,5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52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Физическая культура и спорт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39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94" marR="8594" marT="8594" marB="0" anchor="ctr"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Обслуживание муниципального долга 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210,9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150,0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-132,7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114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94" marR="8594" marT="8594" marB="0" anchor="ctr"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94" marR="8594" marT="8594" marB="0" anchor="ctr"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8819,1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11767,2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10957,2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-810,0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iconshock.com/img_jpg/REALVISTA/education_icons/jpg/128/school_ic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7" y="1214422"/>
            <a:ext cx="857256" cy="756402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78343-336D-47BD-964E-078873165523}" type="slidenum">
              <a:rPr lang="ru-RU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defRPr/>
              </a:pPr>
              <a:t>18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382963"/>
            <a:ext cx="9144000" cy="772107"/>
          </a:xfrm>
          <a:prstGeom prst="rect">
            <a:avLst/>
          </a:prstGeom>
          <a:solidFill>
            <a:srgbClr val="D8E3F0"/>
          </a:solidFill>
          <a:ln>
            <a:headEnd/>
            <a:tailEnd/>
          </a:ln>
          <a:effectLst/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 prstMaterial="matte">
            <a:bevelT w="50800" h="508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216000" tIns="108000" rIns="216000" bIns="108000" anchor="ctr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дресной </a:t>
            </a:r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нвестиционной </a:t>
            </a:r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рограммы (АИП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на 2023 год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на плановый период 20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и 20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годов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-24"/>
            <a:ext cx="9144000" cy="40277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8000" tIns="108000" rIns="108000" bIns="108000" anchor="ctr"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rgbClr val="7F7F7F"/>
                </a:solidFill>
                <a:cs typeface="Arial" charset="0"/>
              </a:rPr>
              <a:t>УПРАВЛЕНИЕ ФИНАНСОВ АДМИНИСТРАЦИИ ГОРОДА КОСТРОМЫ				      </a:t>
            </a:r>
            <a:r>
              <a:rPr lang="en-US" sz="1200" dirty="0">
                <a:solidFill>
                  <a:srgbClr val="7F7F7F"/>
                </a:solidFill>
                <a:cs typeface="Arial" charset="0"/>
              </a:rPr>
              <a:t>www.gradkostroma.ru</a:t>
            </a:r>
            <a:endParaRPr lang="ru-RU" sz="1200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6072198" y="1857364"/>
            <a:ext cx="27860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dirty="0">
                <a:latin typeface="+mn-lt"/>
              </a:rPr>
              <a:t>Строительство </a:t>
            </a:r>
            <a:r>
              <a:rPr lang="ru-RU" sz="1100" dirty="0" smtClean="0">
                <a:latin typeface="+mn-lt"/>
              </a:rPr>
              <a:t> и реконструкция зданий общеобразовательных организаций</a:t>
            </a:r>
          </a:p>
          <a:p>
            <a:pPr>
              <a:defRPr/>
            </a:pPr>
            <a:r>
              <a:rPr lang="ru-RU" sz="1200" dirty="0" smtClean="0">
                <a:latin typeface="+mn-lt"/>
              </a:rPr>
              <a:t>(</a:t>
            </a:r>
            <a:r>
              <a:rPr lang="ru-RU" sz="1000" dirty="0" smtClean="0">
                <a:latin typeface="+mn-lt"/>
              </a:rPr>
              <a:t>п. Волжский, </a:t>
            </a:r>
            <a:r>
              <a:rPr lang="ru-RU" sz="1000" dirty="0" err="1" smtClean="0">
                <a:latin typeface="+mn-lt"/>
              </a:rPr>
              <a:t>м-н</a:t>
            </a:r>
            <a:r>
              <a:rPr lang="ru-RU" sz="1000" dirty="0" smtClean="0">
                <a:latin typeface="+mn-lt"/>
              </a:rPr>
              <a:t> Новый город, </a:t>
            </a:r>
          </a:p>
          <a:p>
            <a:pPr>
              <a:defRPr/>
            </a:pPr>
            <a:r>
              <a:rPr lang="ru-RU" sz="1000" dirty="0" smtClean="0">
                <a:latin typeface="+mn-lt"/>
              </a:rPr>
              <a:t>ул. Московская</a:t>
            </a:r>
            <a:r>
              <a:rPr lang="ru-RU" sz="1200" dirty="0" smtClean="0">
                <a:latin typeface="+mn-lt"/>
              </a:rPr>
              <a:t>)</a:t>
            </a:r>
          </a:p>
          <a:p>
            <a:pPr>
              <a:defRPr/>
            </a:pPr>
            <a:r>
              <a:rPr lang="ru-RU" sz="1200" b="1" dirty="0" smtClean="0">
                <a:latin typeface="+mn-lt"/>
              </a:rPr>
              <a:t>2023 год – 1179,6 млн. рублей</a:t>
            </a:r>
          </a:p>
          <a:p>
            <a:pPr>
              <a:defRPr/>
            </a:pPr>
            <a:r>
              <a:rPr lang="ru-RU" sz="1200" b="1" dirty="0" smtClean="0">
                <a:latin typeface="+mn-lt"/>
              </a:rPr>
              <a:t>2024 год – 467,3 млн. рублей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643174" y="1857364"/>
            <a:ext cx="3357586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dirty="0" smtClean="0">
                <a:latin typeface="+mn-lt"/>
                <a:cs typeface="Times New Roman" pitchFamily="18" charset="0"/>
              </a:rPr>
              <a:t>Реконструкция очистных сооружений канализации и стоков </a:t>
            </a:r>
            <a:r>
              <a:rPr lang="ru-RU" sz="1200" dirty="0" smtClean="0">
                <a:latin typeface="+mn-lt"/>
                <a:cs typeface="Times New Roman" pitchFamily="18" charset="0"/>
              </a:rPr>
              <a:t>(</a:t>
            </a:r>
            <a:r>
              <a:rPr lang="ru-RU" sz="1000" dirty="0" err="1" smtClean="0">
                <a:latin typeface="+mn-lt"/>
                <a:cs typeface="Times New Roman" pitchFamily="18" charset="0"/>
              </a:rPr>
              <a:t>Коркинские</a:t>
            </a:r>
            <a:r>
              <a:rPr lang="ru-RU" sz="1000" dirty="0" smtClean="0">
                <a:latin typeface="+mn-lt"/>
                <a:cs typeface="Times New Roman" pitchFamily="18" charset="0"/>
              </a:rPr>
              <a:t> очистные</a:t>
            </a:r>
            <a:r>
              <a:rPr lang="ru-RU" sz="1200" dirty="0" smtClean="0">
                <a:latin typeface="+mn-lt"/>
                <a:cs typeface="Times New Roman" pitchFamily="18" charset="0"/>
              </a:rPr>
              <a:t>)</a:t>
            </a:r>
          </a:p>
          <a:p>
            <a:pPr>
              <a:defRPr/>
            </a:pPr>
            <a:r>
              <a:rPr lang="ru-RU" sz="1200" b="1" dirty="0" smtClean="0">
                <a:latin typeface="+mn-lt"/>
              </a:rPr>
              <a:t>2023 год – 268,9 млн.рублей</a:t>
            </a:r>
          </a:p>
          <a:p>
            <a:pPr>
              <a:defRPr/>
            </a:pPr>
            <a:r>
              <a:rPr lang="ru-RU" sz="1200" b="1" dirty="0" smtClean="0">
                <a:latin typeface="+mn-lt"/>
              </a:rPr>
              <a:t>2024 год – 376,3 млн. рублей</a:t>
            </a:r>
          </a:p>
          <a:p>
            <a:pPr>
              <a:defRPr/>
            </a:pPr>
            <a:r>
              <a:rPr lang="ru-RU" sz="1200" b="1" dirty="0" smtClean="0">
                <a:latin typeface="+mn-lt"/>
              </a:rPr>
              <a:t>2025 год – 141,9,4 млн.рублей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857884" y="5072074"/>
            <a:ext cx="2786082" cy="892552"/>
          </a:xfrm>
          <a:prstGeom prst="rect">
            <a:avLst/>
          </a:prstGeom>
          <a:solidFill>
            <a:schemeClr val="accent4">
              <a:lumMod val="7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300" dirty="0" smtClean="0"/>
              <a:t>Всего</a:t>
            </a:r>
          </a:p>
          <a:p>
            <a:pPr>
              <a:defRPr/>
            </a:pPr>
            <a:r>
              <a:rPr lang="ru-RU" sz="1300" b="1" dirty="0" smtClean="0"/>
              <a:t>2023 год – 1963,1 млн. рублей</a:t>
            </a:r>
            <a:r>
              <a:rPr lang="ru-RU" sz="1300" dirty="0" smtClean="0"/>
              <a:t>;</a:t>
            </a:r>
            <a:endParaRPr lang="ru-RU" sz="1300" b="1" dirty="0" smtClean="0"/>
          </a:p>
          <a:p>
            <a:pPr>
              <a:defRPr/>
            </a:pPr>
            <a:r>
              <a:rPr lang="en-US" sz="1300" b="1" dirty="0" smtClean="0"/>
              <a:t>20</a:t>
            </a:r>
            <a:r>
              <a:rPr lang="ru-RU" sz="1300" b="1" dirty="0" smtClean="0"/>
              <a:t>24</a:t>
            </a:r>
            <a:r>
              <a:rPr lang="en-US" sz="1300" b="1" dirty="0" smtClean="0"/>
              <a:t> </a:t>
            </a:r>
            <a:r>
              <a:rPr lang="ru-RU" sz="1300" b="1" dirty="0" smtClean="0"/>
              <a:t>год – 1068,4 млн. рублей</a:t>
            </a:r>
          </a:p>
          <a:p>
            <a:pPr>
              <a:defRPr/>
            </a:pPr>
            <a:r>
              <a:rPr lang="ru-RU" sz="1300" b="1" dirty="0" smtClean="0"/>
              <a:t>2025 год – 141,9 млн. рублей</a:t>
            </a:r>
            <a:endParaRPr lang="ru-RU" sz="1300" dirty="0"/>
          </a:p>
        </p:txBody>
      </p:sp>
      <p:pic>
        <p:nvPicPr>
          <p:cNvPr id="1026" name="Picture 2" descr="http://iran-banner.com/Portals/0/productimages/208651_00509.jpg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2857496"/>
            <a:ext cx="571505" cy="571504"/>
          </a:xfrm>
          <a:prstGeom prst="rect">
            <a:avLst/>
          </a:prstGeom>
          <a:noFill/>
        </p:spPr>
      </p:pic>
      <p:pic>
        <p:nvPicPr>
          <p:cNvPr id="29" name="Picture 10" descr="http://www.pbftk.ru/files/imagecache/fullsize/somz_55_favorit_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25367">
            <a:off x="6862093" y="1168568"/>
            <a:ext cx="475452" cy="41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Рисунок 39" descr="w128h1281349048467galternatives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1214422"/>
            <a:ext cx="357188" cy="38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AutoShape 4" descr="https://www.reicheltplumbing.com/images/plumbing-services-flossmoor-768x7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6" name="AutoShape 6" descr="https://www.reicheltplumbing.com/images/plumbing-services-flossmoor-768x7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8" descr="https://www.reicheltplumbing.com/images/plumbing-services-flossmoor-768x7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34" name="Picture 14" descr="https://im0-tub-ru.yandex.net/i?id=326fb2f74a6d96955fb38dc0ca4f45b0&amp;n=13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14678" y="1285860"/>
            <a:ext cx="572400" cy="57240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2643174" y="3500438"/>
            <a:ext cx="278608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+mn-lt"/>
              </a:rPr>
              <a:t>Строительство резервуара чистой воды на насосной станции 3-го подъема </a:t>
            </a:r>
          </a:p>
          <a:p>
            <a:r>
              <a:rPr lang="ru-RU" sz="1200" dirty="0" smtClean="0">
                <a:latin typeface="+mn-lt"/>
              </a:rPr>
              <a:t>(</a:t>
            </a:r>
            <a:r>
              <a:rPr lang="ru-RU" sz="1000" dirty="0" smtClean="0">
                <a:latin typeface="+mn-lt"/>
              </a:rPr>
              <a:t>ул. П.Щербины</a:t>
            </a:r>
            <a:r>
              <a:rPr lang="ru-RU" sz="1200" dirty="0" smtClean="0">
                <a:latin typeface="+mn-lt"/>
              </a:rPr>
              <a:t>)</a:t>
            </a:r>
            <a:endParaRPr lang="en-US" sz="1200" dirty="0" smtClean="0">
              <a:latin typeface="+mn-lt"/>
            </a:endParaRPr>
          </a:p>
          <a:p>
            <a:r>
              <a:rPr lang="en-US" sz="1200" b="1" dirty="0" smtClean="0">
                <a:latin typeface="+mn-lt"/>
              </a:rPr>
              <a:t>202</a:t>
            </a:r>
            <a:r>
              <a:rPr lang="ru-RU" sz="1200" b="1" dirty="0" smtClean="0">
                <a:latin typeface="+mn-lt"/>
              </a:rPr>
              <a:t>3</a:t>
            </a:r>
            <a:r>
              <a:rPr lang="en-US" sz="1200" b="1" dirty="0" smtClean="0">
                <a:latin typeface="+mn-lt"/>
              </a:rPr>
              <a:t> </a:t>
            </a:r>
            <a:r>
              <a:rPr lang="ru-RU" sz="1200" b="1" dirty="0" smtClean="0">
                <a:latin typeface="+mn-lt"/>
              </a:rPr>
              <a:t>год – 48,3 млн. рублей</a:t>
            </a:r>
          </a:p>
        </p:txBody>
      </p:sp>
      <p:pic>
        <p:nvPicPr>
          <p:cNvPr id="36" name="Picture 10" descr="http://www.pbftk.ru/files/imagecache/fullsize/somz_55_favorit_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25367">
            <a:off x="3718821" y="2740204"/>
            <a:ext cx="475452" cy="41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Box 33"/>
          <p:cNvSpPr txBox="1"/>
          <p:nvPr/>
        </p:nvSpPr>
        <p:spPr>
          <a:xfrm>
            <a:off x="6072198" y="3714752"/>
            <a:ext cx="2643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dirty="0" smtClean="0">
                <a:latin typeface="+mn-lt"/>
              </a:rPr>
              <a:t>Строительство Центра волейбольного спорта </a:t>
            </a:r>
          </a:p>
          <a:p>
            <a:pPr>
              <a:defRPr/>
            </a:pPr>
            <a:r>
              <a:rPr lang="ru-RU" sz="1200" b="1" dirty="0" smtClean="0">
                <a:latin typeface="+mn-lt"/>
              </a:rPr>
              <a:t>2023 год </a:t>
            </a:r>
            <a:r>
              <a:rPr lang="ru-RU" sz="1100" b="1" dirty="0" smtClean="0"/>
              <a:t>–</a:t>
            </a:r>
            <a:r>
              <a:rPr lang="ru-RU" sz="1200" b="1" dirty="0" smtClean="0"/>
              <a:t> </a:t>
            </a:r>
            <a:r>
              <a:rPr lang="ru-RU" sz="1200" b="1" dirty="0" smtClean="0">
                <a:latin typeface="+mn-lt"/>
              </a:rPr>
              <a:t>0,8 млн. рублей</a:t>
            </a:r>
          </a:p>
          <a:p>
            <a:pPr>
              <a:defRPr/>
            </a:pPr>
            <a:r>
              <a:rPr lang="ru-RU" sz="1200" b="1" dirty="0" smtClean="0">
                <a:latin typeface="+mn-lt"/>
              </a:rPr>
              <a:t>2024 год – 25,7 млн. рублей</a:t>
            </a:r>
          </a:p>
          <a:p>
            <a:pPr>
              <a:defRPr/>
            </a:pPr>
            <a:endParaRPr lang="ru-RU" sz="1200" dirty="0">
              <a:latin typeface="+mn-lt"/>
            </a:endParaRPr>
          </a:p>
        </p:txBody>
      </p:sp>
      <p:pic>
        <p:nvPicPr>
          <p:cNvPr id="38" name="Picture 4" descr="http://fasadon.ru/uploads/news/new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214282" y="3214686"/>
            <a:ext cx="800105" cy="500066"/>
          </a:xfrm>
          <a:prstGeom prst="rect">
            <a:avLst/>
          </a:prstGeom>
          <a:noFill/>
        </p:spPr>
      </p:pic>
      <p:sp>
        <p:nvSpPr>
          <p:cNvPr id="39" name="Прямоугольник 38"/>
          <p:cNvSpPr/>
          <p:nvPr/>
        </p:nvSpPr>
        <p:spPr>
          <a:xfrm>
            <a:off x="0" y="3929066"/>
            <a:ext cx="2357454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dirty="0">
                <a:latin typeface="+mn-lt"/>
                <a:cs typeface="Times New Roman" pitchFamily="18" charset="0"/>
              </a:rPr>
              <a:t>Строительство </a:t>
            </a:r>
            <a:r>
              <a:rPr lang="ru-RU" sz="1100" dirty="0" smtClean="0">
                <a:latin typeface="+mn-lt"/>
                <a:cs typeface="Times New Roman" pitchFamily="18" charset="0"/>
              </a:rPr>
              <a:t>жилья</a:t>
            </a:r>
          </a:p>
          <a:p>
            <a:pPr>
              <a:defRPr/>
            </a:pPr>
            <a:r>
              <a:rPr lang="ru-RU" sz="1100" dirty="0" smtClean="0">
                <a:latin typeface="+mn-lt"/>
                <a:cs typeface="Times New Roman" pitchFamily="18" charset="0"/>
              </a:rPr>
              <a:t> (</a:t>
            </a:r>
            <a:r>
              <a:rPr lang="ru-RU" sz="1000" dirty="0" smtClean="0">
                <a:latin typeface="+mn-lt"/>
                <a:cs typeface="Times New Roman" pitchFamily="18" charset="0"/>
              </a:rPr>
              <a:t>переселение, дети-сироты</a:t>
            </a:r>
            <a:r>
              <a:rPr lang="ru-RU" sz="1200" dirty="0" smtClean="0">
                <a:latin typeface="+mn-lt"/>
                <a:cs typeface="Times New Roman" pitchFamily="18" charset="0"/>
              </a:rPr>
              <a:t>)</a:t>
            </a:r>
          </a:p>
          <a:p>
            <a:pPr>
              <a:defRPr/>
            </a:pPr>
            <a:r>
              <a:rPr lang="ru-RU" sz="1200" dirty="0" smtClean="0">
                <a:latin typeface="+mn-lt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+mn-lt"/>
                <a:cs typeface="Times New Roman" pitchFamily="18" charset="0"/>
              </a:rPr>
              <a:t>2023 год – 238, млн</a:t>
            </a:r>
            <a:r>
              <a:rPr lang="ru-RU" sz="1200" b="1" dirty="0">
                <a:latin typeface="+mn-lt"/>
                <a:cs typeface="Times New Roman" pitchFamily="18" charset="0"/>
              </a:rPr>
              <a:t>. </a:t>
            </a:r>
            <a:r>
              <a:rPr lang="ru-RU" sz="1200" b="1" dirty="0" smtClean="0">
                <a:latin typeface="+mn-lt"/>
                <a:cs typeface="Times New Roman" pitchFamily="18" charset="0"/>
              </a:rPr>
              <a:t>рублей </a:t>
            </a:r>
          </a:p>
          <a:p>
            <a:pPr>
              <a:defRPr/>
            </a:pPr>
            <a:endParaRPr lang="ru-RU" sz="1200" b="1" dirty="0">
              <a:latin typeface="+mn-lt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43174" y="5000636"/>
            <a:ext cx="2786082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+mn-lt"/>
              </a:rPr>
              <a:t>Строительство сетей водоснабжения и водоотведения (</a:t>
            </a:r>
            <a:r>
              <a:rPr lang="ru-RU" sz="1000" dirty="0" err="1" smtClean="0">
                <a:latin typeface="+mn-lt"/>
              </a:rPr>
              <a:t>мкр</a:t>
            </a:r>
            <a:r>
              <a:rPr lang="ru-RU" sz="1000" dirty="0" smtClean="0">
                <a:latin typeface="+mn-lt"/>
              </a:rPr>
              <a:t>. </a:t>
            </a:r>
            <a:r>
              <a:rPr lang="ru-RU" sz="1000" dirty="0" err="1" smtClean="0">
                <a:latin typeface="+mn-lt"/>
              </a:rPr>
              <a:t>Паново</a:t>
            </a:r>
            <a:r>
              <a:rPr lang="ru-RU" sz="1000" dirty="0" smtClean="0">
                <a:latin typeface="+mn-lt"/>
              </a:rPr>
              <a:t>, п. Рыбное</a:t>
            </a:r>
            <a:r>
              <a:rPr lang="ru-RU" sz="1200" dirty="0" smtClean="0">
                <a:latin typeface="+mn-lt"/>
              </a:rPr>
              <a:t>)</a:t>
            </a:r>
            <a:endParaRPr lang="en-US" sz="1200" dirty="0" smtClean="0">
              <a:latin typeface="+mn-lt"/>
            </a:endParaRPr>
          </a:p>
          <a:p>
            <a:r>
              <a:rPr lang="en-US" sz="1200" b="1" dirty="0" smtClean="0">
                <a:latin typeface="+mn-lt"/>
              </a:rPr>
              <a:t>202</a:t>
            </a:r>
            <a:r>
              <a:rPr lang="ru-RU" sz="1200" b="1" dirty="0" smtClean="0">
                <a:latin typeface="+mn-lt"/>
              </a:rPr>
              <a:t>3</a:t>
            </a:r>
            <a:r>
              <a:rPr lang="en-US" sz="1200" b="1" dirty="0" smtClean="0">
                <a:latin typeface="+mn-lt"/>
              </a:rPr>
              <a:t> </a:t>
            </a:r>
            <a:r>
              <a:rPr lang="ru-RU" sz="1200" b="1" dirty="0" smtClean="0">
                <a:latin typeface="+mn-lt"/>
              </a:rPr>
              <a:t>год – 11,0 млн. рублей</a:t>
            </a:r>
          </a:p>
          <a:p>
            <a:r>
              <a:rPr lang="ru-RU" sz="1200" b="1" dirty="0" smtClean="0">
                <a:latin typeface="+mn-lt"/>
              </a:rPr>
              <a:t>2024 год – 31,9 млн. рублей</a:t>
            </a:r>
            <a:endParaRPr lang="ru-RU" sz="1200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1928802"/>
            <a:ext cx="2857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+mn-lt"/>
              </a:rPr>
              <a:t>Строительство автомобильных дорог </a:t>
            </a:r>
          </a:p>
          <a:p>
            <a:r>
              <a:rPr lang="ru-RU" sz="1100" dirty="0" smtClean="0">
                <a:latin typeface="+mn-lt"/>
              </a:rPr>
              <a:t>(</a:t>
            </a:r>
            <a:r>
              <a:rPr lang="ru-RU" sz="1000" dirty="0" smtClean="0">
                <a:latin typeface="+mn-lt"/>
              </a:rPr>
              <a:t>п. Первый, </a:t>
            </a:r>
            <a:r>
              <a:rPr lang="ru-RU" sz="1000" dirty="0" err="1" smtClean="0">
                <a:latin typeface="+mn-lt"/>
              </a:rPr>
              <a:t>мкр</a:t>
            </a:r>
            <a:r>
              <a:rPr lang="ru-RU" sz="1000" dirty="0" smtClean="0">
                <a:latin typeface="+mn-lt"/>
              </a:rPr>
              <a:t>. </a:t>
            </a:r>
            <a:r>
              <a:rPr lang="ru-RU" sz="1000" dirty="0" err="1" smtClean="0">
                <a:latin typeface="+mn-lt"/>
              </a:rPr>
              <a:t>Агашкина</a:t>
            </a:r>
            <a:r>
              <a:rPr lang="ru-RU" sz="1000" dirty="0" smtClean="0">
                <a:latin typeface="+mn-lt"/>
              </a:rPr>
              <a:t>  гора, </a:t>
            </a:r>
          </a:p>
          <a:p>
            <a:r>
              <a:rPr lang="ru-RU" sz="1000" dirty="0" err="1" smtClean="0">
                <a:latin typeface="+mn-lt"/>
              </a:rPr>
              <a:t>мкр</a:t>
            </a:r>
            <a:r>
              <a:rPr lang="ru-RU" sz="1000" dirty="0" smtClean="0">
                <a:latin typeface="+mn-lt"/>
              </a:rPr>
              <a:t>. </a:t>
            </a:r>
            <a:r>
              <a:rPr lang="ru-RU" sz="1000" dirty="0" err="1" smtClean="0">
                <a:latin typeface="+mn-lt"/>
              </a:rPr>
              <a:t>Паново</a:t>
            </a:r>
            <a:r>
              <a:rPr lang="ru-RU" sz="1000" dirty="0" smtClean="0">
                <a:latin typeface="+mn-lt"/>
              </a:rPr>
              <a:t>,  п. Рыбное)</a:t>
            </a:r>
            <a:endParaRPr lang="en-US" sz="1000" dirty="0" smtClean="0">
              <a:latin typeface="+mn-lt"/>
            </a:endParaRPr>
          </a:p>
          <a:p>
            <a:r>
              <a:rPr lang="en-US" sz="1200" b="1" dirty="0" smtClean="0">
                <a:latin typeface="+mn-lt"/>
              </a:rPr>
              <a:t>202</a:t>
            </a:r>
            <a:r>
              <a:rPr lang="ru-RU" sz="1200" b="1" dirty="0" smtClean="0">
                <a:latin typeface="+mn-lt"/>
              </a:rPr>
              <a:t>3</a:t>
            </a:r>
            <a:r>
              <a:rPr lang="en-US" sz="1200" b="1" dirty="0" smtClean="0">
                <a:latin typeface="+mn-lt"/>
              </a:rPr>
              <a:t> </a:t>
            </a:r>
            <a:r>
              <a:rPr lang="ru-RU" sz="1200" b="1" dirty="0" smtClean="0">
                <a:latin typeface="+mn-lt"/>
              </a:rPr>
              <a:t>год – 211,7 млн. рублей</a:t>
            </a:r>
          </a:p>
          <a:p>
            <a:r>
              <a:rPr lang="ru-RU" sz="1200" b="1" dirty="0" smtClean="0">
                <a:latin typeface="+mn-lt"/>
              </a:rPr>
              <a:t>2024 год – 155,5 млн. рублей</a:t>
            </a:r>
            <a:endParaRPr lang="ru-RU" sz="1200" dirty="0">
              <a:latin typeface="+mn-lt"/>
            </a:endParaRPr>
          </a:p>
        </p:txBody>
      </p:sp>
      <p:pic>
        <p:nvPicPr>
          <p:cNvPr id="2" name="Picture 4" descr="https://kluz-photos.kcdn.online/webp/9c/9ca128b7-2123-4baa-addb-05766ed76155/7-full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20" y="1357298"/>
            <a:ext cx="572400" cy="572400"/>
          </a:xfrm>
          <a:prstGeom prst="rect">
            <a:avLst/>
          </a:prstGeom>
          <a:noFill/>
        </p:spPr>
      </p:pic>
      <p:pic>
        <p:nvPicPr>
          <p:cNvPr id="5130" name="Picture 10" descr="https://www.creativefabrica.com/wp-content/uploads/2018/10/Plumbing-logo-by-DEEMKA-STUDIO.jpg"/>
          <p:cNvPicPr>
            <a:picLocks noChangeAspect="1" noChangeArrowheads="1"/>
          </p:cNvPicPr>
          <p:nvPr/>
        </p:nvPicPr>
        <p:blipFill>
          <a:blip r:embed="rId9" cstate="print"/>
          <a:srcRect l="16262" t="8162" r="16068" b="11278"/>
          <a:stretch>
            <a:fillRect/>
          </a:stretch>
        </p:blipFill>
        <p:spPr bwMode="auto">
          <a:xfrm>
            <a:off x="3143240" y="4429132"/>
            <a:ext cx="800105" cy="571504"/>
          </a:xfrm>
          <a:prstGeom prst="rect">
            <a:avLst/>
          </a:prstGeom>
          <a:noFill/>
        </p:spPr>
      </p:pic>
      <p:pic>
        <p:nvPicPr>
          <p:cNvPr id="37" name="Picture 10" descr="http://www.pbftk.ru/files/imagecache/fullsize/somz_55_favorit_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25367">
            <a:off x="789863" y="2954520"/>
            <a:ext cx="475452" cy="41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0" descr="http://www.pbftk.ru/files/imagecache/fullsize/somz_55_favorit_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25367">
            <a:off x="718426" y="1168569"/>
            <a:ext cx="475452" cy="41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10" descr="http://www.pbftk.ru/files/imagecache/fullsize/somz_55_favorit_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59167">
            <a:off x="3830244" y="4488767"/>
            <a:ext cx="4492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Рисунок 39" descr="w128h1281349048467galternatives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1214422"/>
            <a:ext cx="357188" cy="38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Рисунок 46" descr="Бесплатные спортивные иконки / Полезное / Сайты и биржи фриланса. Обзоры  фриланс бирж. Новости. Советы. Фриланс для начинающих. FREELANCE.TODAY"/>
          <p:cNvPicPr/>
          <p:nvPr/>
        </p:nvPicPr>
        <p:blipFill>
          <a:blip r:embed="rId10" cstate="print"/>
          <a:srcRect l="52000" t="50790" r="14000" b="3386"/>
          <a:stretch>
            <a:fillRect/>
          </a:stretch>
        </p:blipFill>
        <p:spPr bwMode="auto">
          <a:xfrm>
            <a:off x="6215074" y="3071811"/>
            <a:ext cx="64294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0" descr="http://www.pbftk.ru/files/imagecache/fullsize/somz_55_favorit_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25367">
            <a:off x="6790653" y="3025957"/>
            <a:ext cx="475452" cy="41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/>
        </p:nvGraphicFramePr>
        <p:xfrm>
          <a:off x="571472" y="1357298"/>
          <a:ext cx="828092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537302"/>
            <a:ext cx="9144000" cy="495108"/>
          </a:xfrm>
          <a:prstGeom prst="rect">
            <a:avLst/>
          </a:prstGeom>
          <a:solidFill>
            <a:srgbClr val="D8E3F0"/>
          </a:solidFill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 prstMaterial="matte"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216000" tIns="108000" rIns="216000" bIns="108000" anchor="ctr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  <a:cs typeface="Arial" charset="0"/>
              </a:rPr>
              <a:t>Муниципальный долг города Костромы</a:t>
            </a: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-23"/>
            <a:ext cx="9144000" cy="40277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8000" tIns="108000" rIns="108000" bIns="108000" anchor="ctr">
            <a:spAutoFit/>
          </a:bodyPr>
          <a:lstStyle/>
          <a:p>
            <a:pPr>
              <a:defRPr/>
            </a:pPr>
            <a:r>
              <a:rPr lang="ru-RU" sz="1200">
                <a:solidFill>
                  <a:srgbClr val="7F7F7F"/>
                </a:solidFill>
                <a:cs typeface="Arial" charset="0"/>
              </a:rPr>
              <a:t>УПРАВЛЕНИЕ ФИНАНСОВ АДМИНИСТРАЦИИ ГОРОДА КОСТРОМЫ				      </a:t>
            </a:r>
            <a:r>
              <a:rPr lang="en-US" sz="1200">
                <a:solidFill>
                  <a:srgbClr val="7F7F7F"/>
                </a:solidFill>
                <a:cs typeface="Arial" charset="0"/>
              </a:rPr>
              <a:t>www.gradkostroma.ru</a:t>
            </a:r>
            <a:endParaRPr lang="ru-RU" sz="120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39439" y="1000108"/>
            <a:ext cx="1204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3042" y="1285860"/>
            <a:ext cx="1039067" cy="40011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2">
                <a:lumMod val="75000"/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3656,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3240" y="1285860"/>
            <a:ext cx="968535" cy="40011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2">
                <a:lumMod val="75000"/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3756,0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0"/>
          <p:cNvSpPr txBox="1"/>
          <p:nvPr/>
        </p:nvSpPr>
        <p:spPr>
          <a:xfrm>
            <a:off x="6072198" y="1285860"/>
            <a:ext cx="1000132" cy="400110"/>
          </a:xfrm>
          <a:prstGeom prst="rect">
            <a:avLst/>
          </a:prstGeom>
          <a:noFill/>
          <a:effectLst>
            <a:outerShdw blurRad="50800" dist="38100" dir="2700000" algn="tl" rotWithShape="0">
              <a:srgbClr val="1F497D">
                <a:lumMod val="75000"/>
                <a:alpha val="40000"/>
              </a:srgbClr>
            </a:outerShdw>
          </a:effectLst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3756,0</a:t>
            </a:r>
            <a:endParaRPr lang="ru-RU" sz="2000" b="1" dirty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0"/>
          <p:cNvSpPr txBox="1"/>
          <p:nvPr/>
        </p:nvSpPr>
        <p:spPr>
          <a:xfrm>
            <a:off x="7500958" y="1285860"/>
            <a:ext cx="968535" cy="400110"/>
          </a:xfrm>
          <a:prstGeom prst="rect">
            <a:avLst/>
          </a:prstGeom>
          <a:noFill/>
          <a:effectLst>
            <a:outerShdw blurRad="50800" dist="38100" dir="2700000" algn="tl" rotWithShape="0">
              <a:srgbClr val="1F497D">
                <a:lumMod val="75000"/>
                <a:alpha val="40000"/>
              </a:srgbClr>
            </a:outerShdw>
          </a:effectLst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3756,0</a:t>
            </a:r>
            <a:endParaRPr lang="ru-RU" sz="2000" b="1" dirty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3438" y="1285860"/>
            <a:ext cx="968535" cy="40011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2">
                <a:lumMod val="75000"/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3756,0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500042"/>
            <a:ext cx="9144000" cy="772107"/>
          </a:xfrm>
          <a:prstGeom prst="rect">
            <a:avLst/>
          </a:prstGeom>
          <a:solidFill>
            <a:srgbClr val="D8E3F0"/>
          </a:solidFill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 prstMaterial="matte"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216000" tIns="108000" rIns="216000" bIns="108000" anchor="ctr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  <a:cs typeface="Arial" charset="0"/>
              </a:rPr>
              <a:t>Основные параметры бюджета города Костромы на 202</a:t>
            </a:r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3 </a:t>
            </a:r>
            <a:r>
              <a:rPr lang="ru-RU" b="1" dirty="0" smtClean="0">
                <a:solidFill>
                  <a:schemeClr val="tx1"/>
                </a:solidFill>
                <a:cs typeface="Arial" charset="0"/>
              </a:rPr>
              <a:t>год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cs typeface="Arial" charset="0"/>
              </a:rPr>
              <a:t>и на плановый период 202</a:t>
            </a:r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4</a:t>
            </a:r>
            <a:r>
              <a:rPr lang="ru-RU" b="1" dirty="0" smtClean="0">
                <a:solidFill>
                  <a:schemeClr val="tx1"/>
                </a:solidFill>
                <a:cs typeface="Arial" charset="0"/>
              </a:rPr>
              <a:t> и 20</a:t>
            </a:r>
            <a:r>
              <a:rPr lang="en-US" b="1" smtClean="0">
                <a:solidFill>
                  <a:schemeClr val="tx1"/>
                </a:solidFill>
                <a:cs typeface="Arial" charset="0"/>
              </a:rPr>
              <a:t>25</a:t>
            </a:r>
            <a:r>
              <a:rPr lang="ru-RU" b="1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cs typeface="Arial" charset="0"/>
              </a:rPr>
              <a:t>годов</a:t>
            </a: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-23"/>
            <a:ext cx="9144000" cy="40277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8000" tIns="108000" rIns="108000" bIns="108000" anchor="ctr">
            <a:spAutoFit/>
          </a:bodyPr>
          <a:lstStyle/>
          <a:p>
            <a:pPr>
              <a:defRPr/>
            </a:pPr>
            <a:r>
              <a:rPr lang="ru-RU" sz="1200">
                <a:solidFill>
                  <a:srgbClr val="7F7F7F"/>
                </a:solidFill>
                <a:cs typeface="Arial" charset="0"/>
              </a:rPr>
              <a:t>УПРАВЛЕНИЕ ФИНАНСОВ АДМИНИСТРАЦИИ ГОРОДА КОСТРОМЫ				      </a:t>
            </a:r>
            <a:r>
              <a:rPr lang="en-US" sz="1200">
                <a:solidFill>
                  <a:srgbClr val="7F7F7F"/>
                </a:solidFill>
                <a:cs typeface="Arial" charset="0"/>
              </a:rPr>
              <a:t>www.gradkostroma.ru</a:t>
            </a:r>
            <a:endParaRPr lang="ru-RU" sz="120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00958" y="1214422"/>
            <a:ext cx="1204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642910" y="1643050"/>
          <a:ext cx="8143932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2" name="Text Box 6"/>
          <p:cNvSpPr txBox="1">
            <a:spLocks noChangeArrowheads="1"/>
          </p:cNvSpPr>
          <p:nvPr/>
        </p:nvSpPr>
        <p:spPr bwMode="auto">
          <a:xfrm>
            <a:off x="0" y="3201416"/>
            <a:ext cx="9144000" cy="523220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Благодарю за внимание!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0" y="1"/>
            <a:ext cx="9153525" cy="830997"/>
          </a:xfrm>
          <a:prstGeom prst="rect">
            <a:avLst/>
          </a:prstGeom>
          <a:gradFill flip="none" rotWithShape="1">
            <a:gsLst>
              <a:gs pos="0">
                <a:srgbClr val="97CBFF">
                  <a:shade val="30000"/>
                  <a:satMod val="115000"/>
                </a:srgbClr>
              </a:gs>
              <a:gs pos="50000">
                <a:srgbClr val="97CBFF">
                  <a:shade val="67500"/>
                  <a:satMod val="115000"/>
                </a:srgbClr>
              </a:gs>
              <a:gs pos="100000">
                <a:srgbClr val="97CBFF">
                  <a:shade val="100000"/>
                  <a:satMod val="115000"/>
                </a:srgbClr>
              </a:gs>
            </a:gsLst>
            <a:lin ang="13200000" scaled="0"/>
            <a:tileRect/>
          </a:gra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en-US" sz="8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defRPr/>
            </a:pPr>
            <a:endParaRPr lang="en-US" sz="8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cs typeface="Arial" charset="0"/>
              </a:rPr>
              <a:t>УПРАВЛЕНИЕ ФИНАНСОВ АДМИНИСТРАЦИИ ГОРОДА КОСТРОМЫ</a:t>
            </a:r>
            <a:endParaRPr lang="ru-RU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>
              <a:defRPr/>
            </a:pPr>
            <a:endParaRPr lang="ru-RU" sz="1400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368" name="Picture 15" descr="Герб города Костром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-9525"/>
            <a:ext cx="785813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371" name="Rectangle 1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500042"/>
            <a:ext cx="9144000" cy="710552"/>
          </a:xfrm>
          <a:prstGeom prst="rect">
            <a:avLst/>
          </a:prstGeom>
          <a:solidFill>
            <a:srgbClr val="D8E3F0"/>
          </a:solidFill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 prstMaterial="matte"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216000" tIns="108000" rIns="216000" bIns="108000" anchor="ctr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Нормативы отчислений налоговых и неналоговых доходов на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2023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на плановый период 20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20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годов</a:t>
            </a:r>
            <a:endParaRPr lang="ru-RU" sz="16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-23"/>
            <a:ext cx="9144000" cy="40277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8000" tIns="108000" rIns="108000" bIns="108000" anchor="ctr">
            <a:spAutoFit/>
          </a:bodyPr>
          <a:lstStyle/>
          <a:p>
            <a:pPr>
              <a:defRPr/>
            </a:pPr>
            <a:r>
              <a:rPr lang="ru-RU" sz="1200">
                <a:solidFill>
                  <a:srgbClr val="7F7F7F"/>
                </a:solidFill>
                <a:cs typeface="Arial" charset="0"/>
              </a:rPr>
              <a:t>УПРАВЛЕНИЕ ФИНАНСОВ АДМИНИСТРАЦИИ ГОРОДА КОСТРОМЫ				      </a:t>
            </a:r>
            <a:r>
              <a:rPr lang="en-US" sz="1200">
                <a:solidFill>
                  <a:srgbClr val="7F7F7F"/>
                </a:solidFill>
                <a:cs typeface="Arial" charset="0"/>
              </a:rPr>
              <a:t>www.gradkostroma.ru</a:t>
            </a:r>
            <a:endParaRPr lang="ru-RU" sz="1200">
              <a:solidFill>
                <a:srgbClr val="7F7F7F"/>
              </a:solidFill>
              <a:cs typeface="Arial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1285852" y="1357298"/>
          <a:ext cx="700092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49914738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Диаграмма 15"/>
          <p:cNvGraphicFramePr>
            <a:graphicFrameLocks/>
          </p:cNvGraphicFramePr>
          <p:nvPr/>
        </p:nvGraphicFramePr>
        <p:xfrm>
          <a:off x="357158" y="1214423"/>
          <a:ext cx="850112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500042"/>
            <a:ext cx="9144000" cy="464331"/>
          </a:xfrm>
          <a:prstGeom prst="rect">
            <a:avLst/>
          </a:prstGeom>
          <a:solidFill>
            <a:srgbClr val="D8E3F0"/>
          </a:solidFill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 prstMaterial="matte"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216000" tIns="108000" rIns="216000" bIns="108000" anchor="ctr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Доходы бюджета города Костромы на 20</a:t>
            </a:r>
            <a:r>
              <a:rPr lang="en-US" sz="1600" b="1" dirty="0" smtClean="0">
                <a:solidFill>
                  <a:schemeClr val="tx1"/>
                </a:solidFill>
                <a:cs typeface="Arial" charset="0"/>
              </a:rPr>
              <a:t>23</a:t>
            </a: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 год</a:t>
            </a:r>
            <a:r>
              <a:rPr lang="en-US" sz="1600" b="1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и на плановый период 20</a:t>
            </a:r>
            <a:r>
              <a:rPr lang="en-US" sz="1600" b="1" dirty="0" smtClean="0">
                <a:solidFill>
                  <a:schemeClr val="tx1"/>
                </a:solidFill>
                <a:cs typeface="Arial" charset="0"/>
              </a:rPr>
              <a:t>24</a:t>
            </a: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 и 20</a:t>
            </a:r>
            <a:r>
              <a:rPr lang="en-US" sz="1600" b="1" dirty="0" smtClean="0">
                <a:solidFill>
                  <a:schemeClr val="tx1"/>
                </a:solidFill>
                <a:cs typeface="Arial" charset="0"/>
              </a:rPr>
              <a:t>25</a:t>
            </a: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 годов</a:t>
            </a:r>
            <a:endParaRPr lang="ru-RU" sz="16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-23"/>
            <a:ext cx="9144000" cy="40277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8000" tIns="108000" rIns="108000" bIns="108000" anchor="ctr">
            <a:spAutoFit/>
          </a:bodyPr>
          <a:lstStyle/>
          <a:p>
            <a:pPr>
              <a:defRPr/>
            </a:pPr>
            <a:r>
              <a:rPr lang="ru-RU" sz="1200">
                <a:solidFill>
                  <a:srgbClr val="7F7F7F"/>
                </a:solidFill>
                <a:cs typeface="Arial" charset="0"/>
              </a:rPr>
              <a:t>УПРАВЛЕНИЕ ФИНАНСОВ АДМИНИСТРАЦИИ ГОРОДА КОСТРОМЫ				      </a:t>
            </a:r>
            <a:r>
              <a:rPr lang="en-US" sz="1200">
                <a:solidFill>
                  <a:srgbClr val="7F7F7F"/>
                </a:solidFill>
                <a:cs typeface="Arial" charset="0"/>
              </a:rPr>
              <a:t>www.gradkostroma.ru</a:t>
            </a:r>
            <a:endParaRPr lang="ru-RU" sz="120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00958" y="1000108"/>
            <a:ext cx="1204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4714876" y="1214422"/>
            <a:ext cx="785818" cy="214313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36682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b="1" dirty="0" smtClean="0">
                <a:solidFill>
                  <a:srgbClr val="36682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dirty="0" smtClean="0">
                <a:solidFill>
                  <a:srgbClr val="366822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400" b="1" dirty="0" smtClean="0">
                <a:solidFill>
                  <a:srgbClr val="366822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b="1" dirty="0">
              <a:solidFill>
                <a:srgbClr val="36682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1714480" y="2214554"/>
            <a:ext cx="877163" cy="369332"/>
          </a:xfrm>
          <a:prstGeom prst="rect">
            <a:avLst/>
          </a:prstGeom>
          <a:noFill/>
          <a:effectLst>
            <a:outerShdw blurRad="50800" dist="38100" dir="2700000" algn="tl" rotWithShape="0">
              <a:srgbClr val="1F497D">
                <a:lumMod val="75000"/>
                <a:alpha val="40000"/>
              </a:srgbClr>
            </a:outerShdw>
          </a:effectLst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8 980</a:t>
            </a:r>
            <a:r>
              <a:rPr lang="ru-RU" sz="18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1800" b="1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2928926" y="1571612"/>
            <a:ext cx="979820" cy="369332"/>
          </a:xfrm>
          <a:prstGeom prst="rect">
            <a:avLst/>
          </a:prstGeom>
          <a:noFill/>
          <a:effectLst>
            <a:outerShdw blurRad="50800" dist="38100" dir="2700000" algn="tl" rotWithShape="0">
              <a:srgbClr val="1F497D">
                <a:lumMod val="75000"/>
                <a:alpha val="40000"/>
              </a:srgbClr>
            </a:outerShdw>
          </a:effectLst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11 442</a:t>
            </a:r>
            <a:r>
              <a:rPr lang="ru-RU" sz="18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1800" b="1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9058" y="1857364"/>
            <a:ext cx="992579" cy="369332"/>
          </a:xfrm>
          <a:prstGeom prst="rect">
            <a:avLst/>
          </a:prstGeom>
          <a:noFill/>
          <a:effectLst>
            <a:outerShdw blurRad="50800" dist="38100" dir="2700000" algn="tl" rotWithShape="0">
              <a:srgbClr val="1F497D">
                <a:lumMod val="75000"/>
                <a:alpha val="40000"/>
              </a:srgbClr>
            </a:outerShdw>
          </a:effectLst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10 342</a:t>
            </a:r>
            <a:r>
              <a:rPr lang="ru-RU" sz="18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1800" b="1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0"/>
          <p:cNvSpPr txBox="1"/>
          <p:nvPr/>
        </p:nvSpPr>
        <p:spPr>
          <a:xfrm>
            <a:off x="5214942" y="1714488"/>
            <a:ext cx="992579" cy="369332"/>
          </a:xfrm>
          <a:prstGeom prst="rect">
            <a:avLst/>
          </a:prstGeom>
          <a:noFill/>
          <a:effectLst>
            <a:outerShdw blurRad="50800" dist="38100" dir="2700000" algn="tl" rotWithShape="0">
              <a:srgbClr val="1F497D">
                <a:lumMod val="75000"/>
                <a:alpha val="40000"/>
              </a:srgbClr>
            </a:outerShdw>
          </a:effectLst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10 957</a:t>
            </a:r>
            <a:r>
              <a:rPr lang="ru-RU" sz="18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800" b="1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0"/>
          <p:cNvSpPr txBox="1"/>
          <p:nvPr/>
        </p:nvSpPr>
        <p:spPr>
          <a:xfrm>
            <a:off x="6357950" y="1785926"/>
            <a:ext cx="992579" cy="369332"/>
          </a:xfrm>
          <a:prstGeom prst="rect">
            <a:avLst/>
          </a:prstGeom>
          <a:noFill/>
          <a:effectLst>
            <a:outerShdw blurRad="50800" dist="38100" dir="2700000" algn="tl" rotWithShape="0">
              <a:srgbClr val="1F497D">
                <a:lumMod val="75000"/>
                <a:alpha val="40000"/>
              </a:srgbClr>
            </a:outerShdw>
          </a:effectLst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10 862</a:t>
            </a:r>
            <a:r>
              <a:rPr lang="ru-RU" sz="18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1800" b="1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0"/>
          <p:cNvSpPr txBox="1"/>
          <p:nvPr/>
        </p:nvSpPr>
        <p:spPr>
          <a:xfrm>
            <a:off x="7500958" y="2500306"/>
            <a:ext cx="877163" cy="369332"/>
          </a:xfrm>
          <a:prstGeom prst="rect">
            <a:avLst/>
          </a:prstGeom>
          <a:noFill/>
          <a:effectLst>
            <a:outerShdw blurRad="50800" dist="38100" dir="2700000" algn="tl" rotWithShape="0">
              <a:srgbClr val="1F497D">
                <a:lumMod val="75000"/>
                <a:alpha val="40000"/>
              </a:srgbClr>
            </a:outerShdw>
          </a:effectLst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7 769</a:t>
            </a:r>
            <a:r>
              <a:rPr lang="ru-RU" sz="18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1800" b="1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4929190" y="1500174"/>
            <a:ext cx="285723" cy="214314"/>
          </a:xfrm>
          <a:prstGeom prst="triangle">
            <a:avLst/>
          </a:prstGeom>
          <a:solidFill>
            <a:srgbClr val="009242"/>
          </a:solidFill>
          <a:ln w="38100" cap="flat" cmpd="sng" algn="ctr">
            <a:solidFill>
              <a:sysClr val="window" lastClr="FFFFFF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500034" y="1357298"/>
          <a:ext cx="8501122" cy="5072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863D3-3CE7-4B9A-B083-E64910FC5E38}" type="slidenum">
              <a:rPr lang="ru-RU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382963"/>
            <a:ext cx="9144000" cy="772107"/>
          </a:xfrm>
          <a:prstGeom prst="rect">
            <a:avLst/>
          </a:prstGeom>
          <a:solidFill>
            <a:srgbClr val="D8E3F0"/>
          </a:solidFill>
          <a:ln>
            <a:headEnd/>
            <a:tailEnd/>
          </a:ln>
          <a:effectLst/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 prstMaterial="matte">
            <a:bevelT w="50800" h="508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216000" tIns="108000" rIns="216000" bIns="108000" anchor="ctr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и неналоговые доходы бюджета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2023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на плановый период 202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20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годов 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-24"/>
            <a:ext cx="9144000" cy="40277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8000" tIns="108000" rIns="108000" bIns="108000" anchor="ctr"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rgbClr val="7F7F7F"/>
                </a:solidFill>
                <a:cs typeface="Arial" charset="0"/>
              </a:rPr>
              <a:t>УПРАВЛЕНИЕ ФИНАНСОВ АДМИНИСТРАЦИИ ГОРОДА КОСТРОМЫ				      </a:t>
            </a:r>
            <a:r>
              <a:rPr lang="en-US" sz="1200" dirty="0">
                <a:solidFill>
                  <a:srgbClr val="7F7F7F"/>
                </a:solidFill>
                <a:cs typeface="Arial" charset="0"/>
              </a:rPr>
              <a:t>www.gradkostroma.ru</a:t>
            </a:r>
            <a:endParaRPr lang="ru-RU" sz="1200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4786314" y="1571612"/>
            <a:ext cx="785818" cy="285752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0</a:t>
            </a:r>
            <a:r>
              <a:rPr lang="ru-RU" sz="1400" b="1" dirty="0" smtClean="0">
                <a:solidFill>
                  <a:srgbClr val="FF0000"/>
                </a:solidFill>
              </a:rPr>
              <a:t>,</a:t>
            </a:r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r>
              <a:rPr lang="ru-RU" sz="1400" b="1" dirty="0" smtClean="0">
                <a:solidFill>
                  <a:srgbClr val="FF0000"/>
                </a:solidFill>
              </a:rPr>
              <a:t> %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 rot="10800000">
            <a:off x="4929190" y="1357298"/>
            <a:ext cx="285723" cy="214314"/>
          </a:xfrm>
          <a:prstGeom prst="triangle">
            <a:avLst/>
          </a:prstGeom>
          <a:solidFill>
            <a:srgbClr val="FF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B3950-D373-4A34-B53B-DF091A7EB167}" type="slidenum">
              <a:rPr lang="ru-RU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382963"/>
            <a:ext cx="9144000" cy="525886"/>
          </a:xfrm>
          <a:prstGeom prst="rect">
            <a:avLst/>
          </a:prstGeom>
          <a:solidFill>
            <a:srgbClr val="D8E3F0"/>
          </a:solidFill>
          <a:ln>
            <a:headEnd/>
            <a:tailEnd/>
          </a:ln>
          <a:effectLst/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 prstMaterial="matte">
            <a:bevelT w="50800" h="508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216000" tIns="108000" rIns="216000" bIns="108000" anchor="ctr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налоговых доходов бюджета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-24"/>
            <a:ext cx="9144000" cy="40277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8000" tIns="108000" rIns="108000" bIns="108000" anchor="ctr"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rgbClr val="7F7F7F"/>
                </a:solidFill>
                <a:cs typeface="Arial" charset="0"/>
              </a:rPr>
              <a:t>УПРАВЛЕНИЕ ФИНАНСОВ АДМИНИСТРАЦИИ ГОРОДА КОСТРОМЫ				      </a:t>
            </a:r>
            <a:r>
              <a:rPr lang="en-US" sz="1200" dirty="0">
                <a:solidFill>
                  <a:srgbClr val="7F7F7F"/>
                </a:solidFill>
                <a:cs typeface="Arial" charset="0"/>
              </a:rPr>
              <a:t>www.gradkostroma.ru</a:t>
            </a:r>
            <a:endParaRPr lang="ru-RU" sz="1200" dirty="0">
              <a:solidFill>
                <a:srgbClr val="7F7F7F"/>
              </a:solidFill>
              <a:cs typeface="Arial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2214546" y="4286256"/>
          <a:ext cx="6715172" cy="71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357158" y="1071546"/>
          <a:ext cx="821537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B3950-D373-4A34-B53B-DF091A7EB167}" type="slidenum">
              <a:rPr lang="ru-RU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382963"/>
            <a:ext cx="9144000" cy="833663"/>
          </a:xfrm>
          <a:prstGeom prst="rect">
            <a:avLst/>
          </a:prstGeom>
          <a:solidFill>
            <a:srgbClr val="D8E3F0"/>
          </a:solidFill>
          <a:ln>
            <a:headEnd/>
            <a:tailEnd/>
          </a:ln>
          <a:effectLst/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 prstMaterial="matte">
            <a:bevelT w="50800" h="508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216000" tIns="108000" rIns="216000" bIns="108000" anchor="ctr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 НДФЛ в бюджет </a:t>
            </a:r>
            <a:r>
              <a:rPr lang="ru-RU" sz="2000" b="1" dirty="0" smtClean="0">
                <a:solidFill>
                  <a:schemeClr val="tx1"/>
                </a:solidFill>
                <a:cs typeface="Arial" charset="0"/>
              </a:rPr>
              <a:t>города Костромы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на плановый период 20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и 20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годов, млн.рублей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-24"/>
            <a:ext cx="9144000" cy="40277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8000" tIns="108000" rIns="108000" bIns="108000" anchor="ctr"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rgbClr val="7F7F7F"/>
                </a:solidFill>
                <a:cs typeface="Arial" charset="0"/>
              </a:rPr>
              <a:t>УПРАВЛЕНИЕ ФИНАНСОВ АДМИНИСТРАЦИИ ГОРОДА КОСТРОМЫ				      </a:t>
            </a:r>
            <a:r>
              <a:rPr lang="en-US" sz="1200" dirty="0">
                <a:solidFill>
                  <a:srgbClr val="7F7F7F"/>
                </a:solidFill>
                <a:cs typeface="Arial" charset="0"/>
              </a:rPr>
              <a:t>www.gradkostroma.ru</a:t>
            </a:r>
            <a:endParaRPr lang="ru-RU" sz="1200" dirty="0">
              <a:solidFill>
                <a:srgbClr val="7F7F7F"/>
              </a:solidFill>
              <a:cs typeface="Arial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2214546" y="4286256"/>
          <a:ext cx="6715172" cy="71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28596" y="1285860"/>
          <a:ext cx="835824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285720" y="1285860"/>
          <a:ext cx="8715435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B3950-D373-4A34-B53B-DF091A7EB167}" type="slidenum">
              <a:rPr lang="ru-RU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382963"/>
            <a:ext cx="9144000" cy="833663"/>
          </a:xfrm>
          <a:prstGeom prst="rect">
            <a:avLst/>
          </a:prstGeom>
          <a:solidFill>
            <a:srgbClr val="D8E3F0"/>
          </a:solidFill>
          <a:ln>
            <a:headEnd/>
            <a:tailEnd/>
          </a:ln>
          <a:effectLst/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 prstMaterial="matte">
            <a:bevelT w="50800" h="508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216000" tIns="108000" rIns="216000" bIns="108000" anchor="ctr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земельного налога на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2023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на плановый период 20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20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годов, млн.рублей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-24"/>
            <a:ext cx="9144000" cy="40277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8000" tIns="108000" rIns="108000" bIns="108000" anchor="ctr"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rgbClr val="7F7F7F"/>
                </a:solidFill>
                <a:cs typeface="Arial" charset="0"/>
              </a:rPr>
              <a:t>УПРАВЛЕНИЕ ФИНАНСОВ АДМИНИСТРАЦИИ ГОРОДА КОСТРОМЫ				      </a:t>
            </a:r>
            <a:r>
              <a:rPr lang="en-US" sz="1200" dirty="0">
                <a:solidFill>
                  <a:srgbClr val="7F7F7F"/>
                </a:solidFill>
                <a:cs typeface="Arial" charset="0"/>
              </a:rPr>
              <a:t>www.gradkostroma.ru</a:t>
            </a:r>
            <a:endParaRPr lang="ru-RU" sz="1200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000892" y="3143248"/>
            <a:ext cx="285723" cy="164211"/>
          </a:xfrm>
          <a:prstGeom prst="triangle">
            <a:avLst/>
          </a:prstGeom>
          <a:solidFill>
            <a:srgbClr val="009242"/>
          </a:solidFill>
          <a:ln w="38100" cap="flat" cmpd="sng" algn="ctr">
            <a:solidFill>
              <a:sysClr val="window" lastClr="FFFFFF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F0BE0C-E40C-4E58-9E37-9CC6688C6B35}" type="slidenum">
              <a:rPr lang="ru-RU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382963"/>
            <a:ext cx="9144000" cy="525886"/>
          </a:xfrm>
          <a:prstGeom prst="rect">
            <a:avLst/>
          </a:prstGeom>
          <a:solidFill>
            <a:srgbClr val="D8E3F0"/>
          </a:solidFill>
          <a:ln>
            <a:headEnd/>
            <a:tailEnd/>
          </a:ln>
          <a:effectLst/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 prstMaterial="matte">
            <a:bevelT w="50800" h="508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216000" tIns="108000" rIns="216000" bIns="108000" anchor="ctr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налоговых доходов бюджета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-24"/>
            <a:ext cx="9144000" cy="402775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8000" tIns="108000" rIns="108000" bIns="108000" anchor="ctr"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rgbClr val="7F7F7F"/>
                </a:solidFill>
                <a:cs typeface="Arial" charset="0"/>
              </a:rPr>
              <a:t>УПРАВЛЕНИЕ ФИНАНСОВ АДМИНИСТРАЦИИ ГОРОДА КОСТРОМЫ				      </a:t>
            </a:r>
            <a:r>
              <a:rPr lang="en-US" sz="1200" dirty="0">
                <a:solidFill>
                  <a:srgbClr val="7F7F7F"/>
                </a:solidFill>
                <a:cs typeface="Arial" charset="0"/>
              </a:rPr>
              <a:t>www.gradkostroma.ru</a:t>
            </a:r>
            <a:endParaRPr lang="ru-RU" sz="1200" dirty="0">
              <a:solidFill>
                <a:srgbClr val="7F7F7F"/>
              </a:solidFill>
              <a:cs typeface="Arial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571472" y="1214422"/>
          <a:ext cx="8072494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22486</TotalTime>
  <Words>1751</Words>
  <Application>Microsoft Office PowerPoint</Application>
  <PresentationFormat>Экран (4:3)</PresentationFormat>
  <Paragraphs>560</Paragraphs>
  <Slides>20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областных бюджетов за 2006 год</dc:title>
  <dc:creator>admin</dc:creator>
  <cp:lastModifiedBy>SokolovaIA</cp:lastModifiedBy>
  <cp:revision>3007</cp:revision>
  <cp:lastPrinted>2019-10-30T08:15:39Z</cp:lastPrinted>
  <dcterms:created xsi:type="dcterms:W3CDTF">2007-03-16T17:46:32Z</dcterms:created>
  <dcterms:modified xsi:type="dcterms:W3CDTF">2022-11-23T06:15:24Z</dcterms:modified>
</cp:coreProperties>
</file>